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  <p:sldMasterId id="2147483738" r:id="rId6"/>
  </p:sldMasterIdLst>
  <p:notesMasterIdLst>
    <p:notesMasterId r:id="rId51"/>
  </p:notesMasterIdLst>
  <p:handoutMasterIdLst>
    <p:handoutMasterId r:id="rId52"/>
  </p:handoutMasterIdLst>
  <p:sldIdLst>
    <p:sldId id="871" r:id="rId7"/>
    <p:sldId id="892" r:id="rId8"/>
    <p:sldId id="941" r:id="rId9"/>
    <p:sldId id="876" r:id="rId10"/>
    <p:sldId id="984" r:id="rId11"/>
    <p:sldId id="985" r:id="rId12"/>
    <p:sldId id="1015" r:id="rId13"/>
    <p:sldId id="943" r:id="rId14"/>
    <p:sldId id="986" r:id="rId15"/>
    <p:sldId id="944" r:id="rId16"/>
    <p:sldId id="988" r:id="rId17"/>
    <p:sldId id="987" r:id="rId18"/>
    <p:sldId id="989" r:id="rId19"/>
    <p:sldId id="946" r:id="rId20"/>
    <p:sldId id="991" r:id="rId21"/>
    <p:sldId id="992" r:id="rId22"/>
    <p:sldId id="995" r:id="rId23"/>
    <p:sldId id="996" r:id="rId24"/>
    <p:sldId id="1011" r:id="rId25"/>
    <p:sldId id="1010" r:id="rId26"/>
    <p:sldId id="998" r:id="rId27"/>
    <p:sldId id="990" r:id="rId28"/>
    <p:sldId id="997" r:id="rId29"/>
    <p:sldId id="993" r:id="rId30"/>
    <p:sldId id="999" r:id="rId31"/>
    <p:sldId id="1000" r:id="rId32"/>
    <p:sldId id="994" r:id="rId33"/>
    <p:sldId id="1001" r:id="rId34"/>
    <p:sldId id="1002" r:id="rId35"/>
    <p:sldId id="1003" r:id="rId36"/>
    <p:sldId id="1004" r:id="rId37"/>
    <p:sldId id="1005" r:id="rId38"/>
    <p:sldId id="1006" r:id="rId39"/>
    <p:sldId id="945" r:id="rId40"/>
    <p:sldId id="1007" r:id="rId41"/>
    <p:sldId id="1008" r:id="rId42"/>
    <p:sldId id="879" r:id="rId43"/>
    <p:sldId id="1013" r:id="rId44"/>
    <p:sldId id="1012" r:id="rId45"/>
    <p:sldId id="1009" r:id="rId46"/>
    <p:sldId id="961" r:id="rId47"/>
    <p:sldId id="1014" r:id="rId48"/>
    <p:sldId id="280" r:id="rId49"/>
    <p:sldId id="27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ning" id="{6A94CC38-B144-4F74-B525-57EBC92CBFF2}">
          <p14:sldIdLst>
            <p14:sldId id="871"/>
            <p14:sldId id="892"/>
          </p14:sldIdLst>
        </p14:section>
        <p14:section name="Managing Application" id="{177D5FC6-5F03-49CC-8BAE-F8C3DC790C50}">
          <p14:sldIdLst>
            <p14:sldId id="941"/>
            <p14:sldId id="876"/>
            <p14:sldId id="984"/>
            <p14:sldId id="985"/>
            <p14:sldId id="1015"/>
            <p14:sldId id="943"/>
            <p14:sldId id="986"/>
            <p14:sldId id="944"/>
            <p14:sldId id="988"/>
            <p14:sldId id="987"/>
            <p14:sldId id="989"/>
            <p14:sldId id="946"/>
            <p14:sldId id="991"/>
            <p14:sldId id="992"/>
            <p14:sldId id="995"/>
            <p14:sldId id="996"/>
            <p14:sldId id="1011"/>
            <p14:sldId id="1010"/>
            <p14:sldId id="998"/>
            <p14:sldId id="990"/>
            <p14:sldId id="997"/>
            <p14:sldId id="993"/>
            <p14:sldId id="999"/>
            <p14:sldId id="1000"/>
            <p14:sldId id="994"/>
            <p14:sldId id="1001"/>
            <p14:sldId id="1002"/>
            <p14:sldId id="1003"/>
            <p14:sldId id="1004"/>
            <p14:sldId id="1005"/>
            <p14:sldId id="1006"/>
            <p14:sldId id="945"/>
            <p14:sldId id="1007"/>
            <p14:sldId id="1008"/>
            <p14:sldId id="879"/>
            <p14:sldId id="1013"/>
            <p14:sldId id="1012"/>
            <p14:sldId id="1009"/>
            <p14:sldId id="961"/>
            <p14:sldId id="1014"/>
            <p14:sldId id="280"/>
          </p14:sldIdLst>
        </p14:section>
        <p14:section name="Summary" id="{066BE3B8-381A-440B-BAB4-6CCF67BBA56F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Anderson (ZUMO)" initials="CA(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EB15"/>
    <a:srgbClr val="509EC3"/>
    <a:srgbClr val="1C02FF"/>
    <a:srgbClr val="003366"/>
    <a:srgbClr val="E3E818"/>
    <a:srgbClr val="2DA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FEB27-33FB-4DFA-91B0-3BC6806DBAEE}" v="10" dt="2018-12-02T11:05:55.538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436" autoAdjust="0"/>
  </p:normalViewPr>
  <p:slideViewPr>
    <p:cSldViewPr snapToGrid="0">
      <p:cViewPr varScale="1">
        <p:scale>
          <a:sx n="91" d="100"/>
          <a:sy n="91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Zuker" userId="635a6c896115e61b" providerId="LiveId" clId="{DCAFEB27-33FB-4DFA-91B0-3BC6806DBAEE}"/>
    <pc:docChg chg="undo custSel addSld modSld sldOrd">
      <pc:chgData name="Amir Zuker" userId="635a6c896115e61b" providerId="LiveId" clId="{DCAFEB27-33FB-4DFA-91B0-3BC6806DBAEE}" dt="2018-12-02T11:09:43.696" v="195" actId="20577"/>
      <pc:docMkLst>
        <pc:docMk/>
      </pc:docMkLst>
      <pc:sldChg chg="modSp">
        <pc:chgData name="Amir Zuker" userId="635a6c896115e61b" providerId="LiveId" clId="{DCAFEB27-33FB-4DFA-91B0-3BC6806DBAEE}" dt="2018-12-02T10:56:37.912" v="113" actId="14100"/>
        <pc:sldMkLst>
          <pc:docMk/>
          <pc:sldMk cId="3635876844" sldId="943"/>
        </pc:sldMkLst>
        <pc:spChg chg="mod">
          <ac:chgData name="Amir Zuker" userId="635a6c896115e61b" providerId="LiveId" clId="{DCAFEB27-33FB-4DFA-91B0-3BC6806DBAEE}" dt="2018-12-02T10:56:37.912" v="113" actId="14100"/>
          <ac:spMkLst>
            <pc:docMk/>
            <pc:sldMk cId="3635876844" sldId="943"/>
            <ac:spMk id="5" creationId="{00000000-0000-0000-0000-000000000000}"/>
          </ac:spMkLst>
        </pc:spChg>
      </pc:sldChg>
      <pc:sldChg chg="modNotesTx">
        <pc:chgData name="Amir Zuker" userId="635a6c896115e61b" providerId="LiveId" clId="{DCAFEB27-33FB-4DFA-91B0-3BC6806DBAEE}" dt="2018-12-02T10:55:52.641" v="76" actId="20577"/>
        <pc:sldMkLst>
          <pc:docMk/>
          <pc:sldMk cId="3207702215" sldId="944"/>
        </pc:sldMkLst>
      </pc:sldChg>
      <pc:sldChg chg="ord">
        <pc:chgData name="Amir Zuker" userId="635a6c896115e61b" providerId="LiveId" clId="{DCAFEB27-33FB-4DFA-91B0-3BC6806DBAEE}" dt="2018-11-25T09:35:10.404" v="1"/>
        <pc:sldMkLst>
          <pc:docMk/>
          <pc:sldMk cId="654360734" sldId="945"/>
        </pc:sldMkLst>
      </pc:sldChg>
      <pc:sldChg chg="modSp">
        <pc:chgData name="Amir Zuker" userId="635a6c896115e61b" providerId="LiveId" clId="{DCAFEB27-33FB-4DFA-91B0-3BC6806DBAEE}" dt="2018-12-02T11:09:19.047" v="193" actId="20577"/>
        <pc:sldMkLst>
          <pc:docMk/>
          <pc:sldMk cId="1965418389" sldId="961"/>
        </pc:sldMkLst>
        <pc:spChg chg="mod">
          <ac:chgData name="Amir Zuker" userId="635a6c896115e61b" providerId="LiveId" clId="{DCAFEB27-33FB-4DFA-91B0-3BC6806DBAEE}" dt="2018-12-02T11:09:19.047" v="193" actId="20577"/>
          <ac:spMkLst>
            <pc:docMk/>
            <pc:sldMk cId="1965418389" sldId="961"/>
            <ac:spMk id="3" creationId="{00000000-0000-0000-0000-000000000000}"/>
          </ac:spMkLst>
        </pc:spChg>
      </pc:sldChg>
      <pc:sldChg chg="addSp delSp modSp">
        <pc:chgData name="Amir Zuker" userId="635a6c896115e61b" providerId="LiveId" clId="{DCAFEB27-33FB-4DFA-91B0-3BC6806DBAEE}" dt="2018-12-02T11:06:11.855" v="184" actId="1076"/>
        <pc:sldMkLst>
          <pc:docMk/>
          <pc:sldMk cId="412939731" sldId="994"/>
        </pc:sldMkLst>
        <pc:spChg chg="add del">
          <ac:chgData name="Amir Zuker" userId="635a6c896115e61b" providerId="LiveId" clId="{DCAFEB27-33FB-4DFA-91B0-3BC6806DBAEE}" dt="2018-12-02T11:05:47.776" v="177"/>
          <ac:spMkLst>
            <pc:docMk/>
            <pc:sldMk cId="412939731" sldId="994"/>
            <ac:spMk id="5" creationId="{13360EF5-28CA-4A17-933F-732455C54529}"/>
          </ac:spMkLst>
        </pc:spChg>
        <pc:spChg chg="mod">
          <ac:chgData name="Amir Zuker" userId="635a6c896115e61b" providerId="LiveId" clId="{DCAFEB27-33FB-4DFA-91B0-3BC6806DBAEE}" dt="2018-12-02T11:06:11.855" v="184" actId="1076"/>
          <ac:spMkLst>
            <pc:docMk/>
            <pc:sldMk cId="412939731" sldId="994"/>
            <ac:spMk id="7" creationId="{E98E24E6-4447-4077-84D6-FE230CF521DC}"/>
          </ac:spMkLst>
        </pc:spChg>
        <pc:spChg chg="add del">
          <ac:chgData name="Amir Zuker" userId="635a6c896115e61b" providerId="LiveId" clId="{DCAFEB27-33FB-4DFA-91B0-3BC6806DBAEE}" dt="2018-12-02T11:05:49.242" v="179"/>
          <ac:spMkLst>
            <pc:docMk/>
            <pc:sldMk cId="412939731" sldId="994"/>
            <ac:spMk id="8" creationId="{A087017A-158C-4B2E-8899-6F61518125AA}"/>
          </ac:spMkLst>
        </pc:spChg>
      </pc:sldChg>
      <pc:sldChg chg="modSp">
        <pc:chgData name="Amir Zuker" userId="635a6c896115e61b" providerId="LiveId" clId="{DCAFEB27-33FB-4DFA-91B0-3BC6806DBAEE}" dt="2018-12-02T11:07:57.229" v="186" actId="14100"/>
        <pc:sldMkLst>
          <pc:docMk/>
          <pc:sldMk cId="1812624641" sldId="1001"/>
        </pc:sldMkLst>
        <pc:spChg chg="mod">
          <ac:chgData name="Amir Zuker" userId="635a6c896115e61b" providerId="LiveId" clId="{DCAFEB27-33FB-4DFA-91B0-3BC6806DBAEE}" dt="2018-12-02T11:07:57.229" v="186" actId="14100"/>
          <ac:spMkLst>
            <pc:docMk/>
            <pc:sldMk cId="1812624641" sldId="1001"/>
            <ac:spMk id="3" creationId="{00000000-0000-0000-0000-000000000000}"/>
          </ac:spMkLst>
        </pc:spChg>
      </pc:sldChg>
      <pc:sldChg chg="modSp">
        <pc:chgData name="Amir Zuker" userId="635a6c896115e61b" providerId="LiveId" clId="{DCAFEB27-33FB-4DFA-91B0-3BC6806DBAEE}" dt="2018-12-02T11:08:24.785" v="192" actId="6549"/>
        <pc:sldMkLst>
          <pc:docMk/>
          <pc:sldMk cId="1911350930" sldId="1002"/>
        </pc:sldMkLst>
        <pc:spChg chg="mod">
          <ac:chgData name="Amir Zuker" userId="635a6c896115e61b" providerId="LiveId" clId="{DCAFEB27-33FB-4DFA-91B0-3BC6806DBAEE}" dt="2018-12-02T11:08:24.785" v="192" actId="6549"/>
          <ac:spMkLst>
            <pc:docMk/>
            <pc:sldMk cId="1911350930" sldId="1002"/>
            <ac:spMk id="3" creationId="{00000000-0000-0000-0000-000000000000}"/>
          </ac:spMkLst>
        </pc:spChg>
      </pc:sldChg>
      <pc:sldChg chg="modSp">
        <pc:chgData name="Amir Zuker" userId="635a6c896115e61b" providerId="LiveId" clId="{DCAFEB27-33FB-4DFA-91B0-3BC6806DBAEE}" dt="2018-12-02T11:09:43.696" v="195" actId="20577"/>
        <pc:sldMkLst>
          <pc:docMk/>
          <pc:sldMk cId="2037984168" sldId="1014"/>
        </pc:sldMkLst>
        <pc:spChg chg="mod">
          <ac:chgData name="Amir Zuker" userId="635a6c896115e61b" providerId="LiveId" clId="{DCAFEB27-33FB-4DFA-91B0-3BC6806DBAEE}" dt="2018-12-02T11:09:43.696" v="195" actId="20577"/>
          <ac:spMkLst>
            <pc:docMk/>
            <pc:sldMk cId="2037984168" sldId="1014"/>
            <ac:spMk id="3" creationId="{00000000-0000-0000-0000-000000000000}"/>
          </ac:spMkLst>
        </pc:spChg>
      </pc:sldChg>
      <pc:sldChg chg="addSp delSp modSp add">
        <pc:chgData name="Amir Zuker" userId="635a6c896115e61b" providerId="LiveId" clId="{DCAFEB27-33FB-4DFA-91B0-3BC6806DBAEE}" dt="2018-12-02T11:01:09.681" v="154" actId="20577"/>
        <pc:sldMkLst>
          <pc:docMk/>
          <pc:sldMk cId="4115493103" sldId="1015"/>
        </pc:sldMkLst>
        <pc:spChg chg="del">
          <ac:chgData name="Amir Zuker" userId="635a6c896115e61b" providerId="LiveId" clId="{DCAFEB27-33FB-4DFA-91B0-3BC6806DBAEE}" dt="2018-12-02T11:00:53.225" v="115"/>
          <ac:spMkLst>
            <pc:docMk/>
            <pc:sldMk cId="4115493103" sldId="1015"/>
            <ac:spMk id="2" creationId="{2F7740B3-98B2-42B4-A5C6-A25246D156E3}"/>
          </ac:spMkLst>
        </pc:spChg>
        <pc:spChg chg="del">
          <ac:chgData name="Amir Zuker" userId="635a6c896115e61b" providerId="LiveId" clId="{DCAFEB27-33FB-4DFA-91B0-3BC6806DBAEE}" dt="2018-12-02T11:00:53.225" v="115"/>
          <ac:spMkLst>
            <pc:docMk/>
            <pc:sldMk cId="4115493103" sldId="1015"/>
            <ac:spMk id="3" creationId="{17A1E0F6-6E04-4A48-B467-B0E1ECC4DF71}"/>
          </ac:spMkLst>
        </pc:spChg>
        <pc:spChg chg="add mod">
          <ac:chgData name="Amir Zuker" userId="635a6c896115e61b" providerId="LiveId" clId="{DCAFEB27-33FB-4DFA-91B0-3BC6806DBAEE}" dt="2018-12-02T11:01:09.681" v="154" actId="20577"/>
          <ac:spMkLst>
            <pc:docMk/>
            <pc:sldMk cId="4115493103" sldId="1015"/>
            <ac:spMk id="4" creationId="{A3FEE698-B5B7-4DA5-BD96-6E5CE92F680A}"/>
          </ac:spMkLst>
        </pc:spChg>
        <pc:spChg chg="add mod">
          <ac:chgData name="Amir Zuker" userId="635a6c896115e61b" providerId="LiveId" clId="{DCAFEB27-33FB-4DFA-91B0-3BC6806DBAEE}" dt="2018-12-02T11:00:53.225" v="115"/>
          <ac:spMkLst>
            <pc:docMk/>
            <pc:sldMk cId="4115493103" sldId="1015"/>
            <ac:spMk id="5" creationId="{36594108-7A7F-4748-B5BB-15BD0131786B}"/>
          </ac:spMkLst>
        </pc:spChg>
      </pc:sldChg>
    </pc:docChg>
  </pc:docChgLst>
  <pc:docChgLst>
    <pc:chgData name="Amir Zuker" userId="635a6c896115e61b" providerId="LiveId" clId="{9E1E342E-9B5A-4F30-90DF-653E7D8786D0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7EBD04D-874C-49C0-A254-2A6F45D9B041}" type="datetimeFigureOut">
              <a:rPr lang="he-IL" smtClean="0"/>
              <a:t>כ"ד/כסלו/תשע"ט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B3B52A5-3A80-43A8-9709-679840832D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2EAC69-3F1D-4539-9CD1-68DDFAB6C1FB}" type="datetimeFigureOut">
              <a:rPr lang="he-IL" smtClean="0"/>
              <a:t>כ"ד/כסלו/תשע"ט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EB2C444-7E63-4103-85FA-1FE31E2158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180955-359B-405D-B27B-0E1091F812B0}" type="slidenum">
              <a:rPr kumimoji="0" lang="he-IL" altLang="he-IL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he-IL" altLang="he-IL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57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877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905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083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225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042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068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04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1300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214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988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544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5305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839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32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4688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0368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2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2444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3099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932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46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1369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2053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265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0633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1156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405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4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992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836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075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Translation in runtime – </a:t>
            </a:r>
            <a:r>
              <a:rPr lang="en-US" dirty="0" err="1"/>
              <a:t>T.translate</a:t>
            </a:r>
            <a:r>
              <a:rPr lang="en-US" dirty="0"/>
              <a:t> function</a:t>
            </a:r>
          </a:p>
          <a:p>
            <a:r>
              <a:rPr lang="en-US" dirty="0"/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dirty="0" err="1"/>
              <a:t>.a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path.to.string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/>
              <a:t>/&gt; </a:t>
            </a:r>
          </a:p>
          <a:p>
            <a:r>
              <a:rPr lang="en-US" dirty="0"/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dirty="0" err="1"/>
              <a:t>.text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'h1'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path.to.string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/>
              <a:t> context: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"context-if-any"</a:t>
            </a:r>
            <a:r>
              <a:rPr lang="en-US" dirty="0"/>
              <a:t>/&gt; </a:t>
            </a:r>
          </a:p>
          <a:p>
            <a:r>
              <a:rPr lang="en-US" dirty="0"/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dirty="0" err="1"/>
              <a:t>.p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={{ key: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path.to.string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/>
              <a:t>, var1: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"string"</a:t>
            </a:r>
            <a:r>
              <a:rPr lang="en-US" dirty="0"/>
              <a:t>, var2: 2}}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anyValidHtmlAttribute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"p.will.have.it"</a:t>
            </a:r>
            <a:r>
              <a:rPr lang="en-US" dirty="0"/>
              <a:t>/&gt; </a:t>
            </a:r>
          </a:p>
          <a:p>
            <a:r>
              <a:rPr lang="en-US" dirty="0"/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dirty="0" err="1"/>
              <a:t>.span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={{ key: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path.to.string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/>
              <a:t>, context: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"context-if-any"</a:t>
            </a:r>
            <a:r>
              <a:rPr lang="en-US" dirty="0"/>
              <a:t>, var1: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"string"</a:t>
            </a:r>
            <a:r>
              <a:rPr lang="en-US" dirty="0"/>
              <a:t>, var2: 2, var3: &lt;span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"c"</a:t>
            </a:r>
            <a:r>
              <a:rPr lang="en-US" dirty="0"/>
              <a:t>&gt;X&lt;/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dirty="0"/>
              <a:t>&gt;}}/&gt; </a:t>
            </a:r>
          </a:p>
          <a:p>
            <a:r>
              <a:rPr lang="en-US" dirty="0"/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</a:t>
            </a:r>
            <a:r>
              <a:rPr lang="en-US" dirty="0"/>
              <a:t>&gt;{</a:t>
            </a:r>
            <a:r>
              <a:rPr lang="en-US" dirty="0" err="1"/>
              <a:t>T.translate</a:t>
            </a:r>
            <a:r>
              <a:rPr lang="en-US" dirty="0"/>
              <a:t>("</a:t>
            </a:r>
            <a:r>
              <a:rPr lang="en-US" dirty="0" err="1"/>
              <a:t>path.to.string</a:t>
            </a:r>
            <a:r>
              <a:rPr lang="en-US" dirty="0"/>
              <a:t>", { context: "context", </a:t>
            </a:r>
            <a:r>
              <a:rPr lang="en-US" dirty="0" err="1"/>
              <a:t>val</a:t>
            </a:r>
            <a:r>
              <a:rPr lang="en-US" dirty="0"/>
              <a:t>: 1})}&lt;/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379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more to a React Component, but will get to that in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9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C444-7E63-4103-85FA-1FE31E2158B2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957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50" Type="http://schemas.openxmlformats.org/officeDocument/2006/relationships/image" Target="../media/image6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41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53" Type="http://schemas.openxmlformats.org/officeDocument/2006/relationships/image" Target="../media/image67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png"/><Relationship Id="rId8" Type="http://schemas.openxmlformats.org/officeDocument/2006/relationships/image" Target="../media/image22.png"/><Relationship Id="rId51" Type="http://schemas.openxmlformats.org/officeDocument/2006/relationships/image" Target="../media/image6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16" y="0"/>
            <a:ext cx="1222461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2" y="6269981"/>
            <a:ext cx="1700338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2" y="1980986"/>
            <a:ext cx="9653513" cy="2387600"/>
          </a:xfrm>
        </p:spPr>
        <p:txBody>
          <a:bodyPr anchor="ctr"/>
          <a:lstStyle>
            <a:lvl1pPr algn="ctr" rtl="0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7" y="4802749"/>
            <a:ext cx="3331802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08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sp>
        <p:nvSpPr>
          <p:cNvPr id="18" name="Freeform 17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1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306" y="6452734"/>
            <a:ext cx="963468" cy="365125"/>
          </a:xfrm>
          <a:prstGeom prst="rect">
            <a:avLst/>
          </a:prstGeom>
        </p:spPr>
        <p:txBody>
          <a:bodyPr/>
          <a:lstStyle/>
          <a:p>
            <a:fld id="{7C32ED1F-6DFA-4270-B667-C6B2573DD16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8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97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619" y="952500"/>
            <a:ext cx="264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35383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4410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1204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-233159" y="0"/>
            <a:ext cx="12658319" cy="6842189"/>
            <a:chOff x="-237835" y="0"/>
            <a:chExt cx="12912145" cy="6978399"/>
          </a:xfrm>
        </p:grpSpPr>
        <p:sp>
          <p:nvSpPr>
            <p:cNvPr id="261" name="Rectangle 260"/>
            <p:cNvSpPr/>
            <p:nvPr/>
          </p:nvSpPr>
          <p:spPr bwMode="auto">
            <a:xfrm>
              <a:off x="0" y="0"/>
              <a:ext cx="12436475" cy="5949950"/>
            </a:xfrm>
            <a:prstGeom prst="rect">
              <a:avLst/>
            </a:prstGeom>
            <a:solidFill>
              <a:srgbClr val="002846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46637" rIns="0" bIns="46637" anchor="ctr"/>
            <a:lstStyle/>
            <a:p>
              <a:pPr algn="ctr" defTabSz="914030" eaLnBrk="1" hangingPunct="1">
                <a:defRPr/>
              </a:pPr>
              <a:endParaRPr lang="en-US" sz="1961" kern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</a:endParaRPr>
            </a:p>
          </p:txBody>
        </p:sp>
        <p:sp>
          <p:nvSpPr>
            <p:cNvPr id="262" name="Freeform 261"/>
            <p:cNvSpPr/>
            <p:nvPr/>
          </p:nvSpPr>
          <p:spPr bwMode="auto">
            <a:xfrm>
              <a:off x="11399838" y="2357438"/>
              <a:ext cx="68262" cy="38100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405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  <p:sp>
          <p:nvSpPr>
            <p:cNvPr id="458" name="Rectangle 457"/>
            <p:cNvSpPr/>
            <p:nvPr/>
          </p:nvSpPr>
          <p:spPr bwMode="auto">
            <a:xfrm>
              <a:off x="112714" y="4411652"/>
              <a:ext cx="12203111" cy="1391390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91440" rIns="179285" bIns="143428"/>
            <a:lstStyle/>
            <a:p>
              <a:pPr algn="ctr" defTabSz="895923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68" kern="0">
                  <a:gradFill>
                    <a:gsLst>
                      <a:gs pos="92500">
                        <a:srgbClr val="FFC000"/>
                      </a:gs>
                      <a:gs pos="33000">
                        <a:srgbClr val="FFC0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Infrastructure Services</a:t>
              </a:r>
            </a:p>
          </p:txBody>
        </p:sp>
        <p:grpSp>
          <p:nvGrpSpPr>
            <p:cNvPr id="459" name="Group 458"/>
            <p:cNvGrpSpPr/>
            <p:nvPr/>
          </p:nvGrpSpPr>
          <p:grpSpPr>
            <a:xfrm>
              <a:off x="2945483" y="4783867"/>
              <a:ext cx="2834641" cy="790575"/>
              <a:chOff x="3078280" y="4930775"/>
              <a:chExt cx="2834641" cy="790575"/>
            </a:xfrm>
          </p:grpSpPr>
          <p:sp>
            <p:nvSpPr>
              <p:cNvPr id="507" name="Rectangle 506"/>
              <p:cNvSpPr/>
              <p:nvPr/>
            </p:nvSpPr>
            <p:spPr bwMode="auto">
              <a:xfrm>
                <a:off x="3078280" y="4930775"/>
                <a:ext cx="2834640" cy="790575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algn="ctr" defTabSz="895923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76" kern="0"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Storage</a:t>
                </a:r>
              </a:p>
            </p:txBody>
          </p:sp>
          <p:grpSp>
            <p:nvGrpSpPr>
              <p:cNvPr id="508" name="Group 507"/>
              <p:cNvGrpSpPr/>
              <p:nvPr/>
            </p:nvGrpSpPr>
            <p:grpSpPr>
              <a:xfrm>
                <a:off x="3141325" y="5190883"/>
                <a:ext cx="920051" cy="363782"/>
                <a:chOff x="3141325" y="5190883"/>
                <a:chExt cx="920051" cy="363782"/>
              </a:xfrm>
            </p:grpSpPr>
            <p:sp>
              <p:nvSpPr>
                <p:cNvPr id="515" name="Rectangle 514"/>
                <p:cNvSpPr/>
                <p:nvPr/>
              </p:nvSpPr>
              <p:spPr bwMode="auto">
                <a:xfrm>
                  <a:off x="3399149" y="5190883"/>
                  <a:ext cx="662227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BLOB </a:t>
                  </a:r>
                  <a:b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Storage</a:t>
                  </a:r>
                </a:p>
              </p:txBody>
            </p:sp>
            <p:pic>
              <p:nvPicPr>
                <p:cNvPr id="516" name="Picture 231" descr="Storage blob.png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1325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9" name="Group 508"/>
              <p:cNvGrpSpPr/>
              <p:nvPr/>
            </p:nvGrpSpPr>
            <p:grpSpPr>
              <a:xfrm>
                <a:off x="4130780" y="5194673"/>
                <a:ext cx="817562" cy="363782"/>
                <a:chOff x="4079535" y="5194673"/>
                <a:chExt cx="817562" cy="363782"/>
              </a:xfrm>
            </p:grpSpPr>
            <p:sp>
              <p:nvSpPr>
                <p:cNvPr id="513" name="Rectangle 512"/>
                <p:cNvSpPr/>
                <p:nvPr/>
              </p:nvSpPr>
              <p:spPr bwMode="auto">
                <a:xfrm>
                  <a:off x="4351381" y="5194673"/>
                  <a:ext cx="545716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Azure </a:t>
                  </a:r>
                  <a:b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Files</a:t>
                  </a:r>
                </a:p>
              </p:txBody>
            </p:sp>
            <p:pic>
              <p:nvPicPr>
                <p:cNvPr id="514" name="Picture 232" descr="Storage blob.png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9535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0" name="Group 509"/>
              <p:cNvGrpSpPr/>
              <p:nvPr/>
            </p:nvGrpSpPr>
            <p:grpSpPr>
              <a:xfrm>
                <a:off x="5017746" y="5193643"/>
                <a:ext cx="895175" cy="363782"/>
                <a:chOff x="5017746" y="5193643"/>
                <a:chExt cx="895175" cy="363782"/>
              </a:xfrm>
            </p:grpSpPr>
            <p:sp>
              <p:nvSpPr>
                <p:cNvPr id="511" name="Rectangle 510"/>
                <p:cNvSpPr/>
                <p:nvPr/>
              </p:nvSpPr>
              <p:spPr bwMode="auto">
                <a:xfrm>
                  <a:off x="5292049" y="5193643"/>
                  <a:ext cx="620872" cy="36378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Premium Storage</a:t>
                  </a:r>
                </a:p>
              </p:txBody>
            </p:sp>
            <p:pic>
              <p:nvPicPr>
                <p:cNvPr id="512" name="Picture 233" descr="Storage blob.png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7746" y="5253461"/>
                  <a:ext cx="247650" cy="246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60" name="Group 459"/>
            <p:cNvGrpSpPr/>
            <p:nvPr/>
          </p:nvGrpSpPr>
          <p:grpSpPr>
            <a:xfrm>
              <a:off x="249566" y="4783867"/>
              <a:ext cx="2573556" cy="788988"/>
              <a:chOff x="249566" y="4930775"/>
              <a:chExt cx="2573556" cy="788988"/>
            </a:xfrm>
          </p:grpSpPr>
          <p:sp>
            <p:nvSpPr>
              <p:cNvPr id="484" name="Rectangle 483"/>
              <p:cNvSpPr/>
              <p:nvPr/>
            </p:nvSpPr>
            <p:spPr bwMode="auto">
              <a:xfrm>
                <a:off x="249566" y="4930775"/>
                <a:ext cx="2573556" cy="788988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algn="ctr" defTabSz="895923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76" kern="0"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Compute</a:t>
                </a: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485673" y="5263570"/>
                <a:ext cx="952409" cy="261937"/>
                <a:chOff x="607413" y="5263570"/>
                <a:chExt cx="952409" cy="261937"/>
              </a:xfrm>
            </p:grpSpPr>
            <p:sp>
              <p:nvSpPr>
                <p:cNvPr id="503" name="Rectangle 502"/>
                <p:cNvSpPr/>
                <p:nvPr/>
              </p:nvSpPr>
              <p:spPr bwMode="auto">
                <a:xfrm>
                  <a:off x="892212" y="5263570"/>
                  <a:ext cx="667610" cy="21810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Virtual</a:t>
                  </a:r>
                  <a:b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Machine</a:t>
                  </a:r>
                </a:p>
              </p:txBody>
            </p:sp>
            <p:pic>
              <p:nvPicPr>
                <p:cNvPr id="504" name="Picture 395"/>
                <p:cNvPicPr>
                  <a:picLocks noChangeAspect="1"/>
                </p:cNvPicPr>
                <p:nvPr/>
              </p:nvPicPr>
              <p:blipFill>
                <a:blip r:embed="rId3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7413" y="5263570"/>
                  <a:ext cx="261938" cy="261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87" name="Group 486"/>
              <p:cNvGrpSpPr/>
              <p:nvPr/>
            </p:nvGrpSpPr>
            <p:grpSpPr>
              <a:xfrm>
                <a:off x="1737729" y="5259936"/>
                <a:ext cx="934978" cy="239587"/>
                <a:chOff x="1737729" y="5267270"/>
                <a:chExt cx="934978" cy="239587"/>
              </a:xfrm>
            </p:grpSpPr>
            <p:sp>
              <p:nvSpPr>
                <p:cNvPr id="488" name="Rectangle 487"/>
                <p:cNvSpPr/>
                <p:nvPr/>
              </p:nvSpPr>
              <p:spPr bwMode="auto">
                <a:xfrm>
                  <a:off x="1970460" y="5267270"/>
                  <a:ext cx="702247" cy="239587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Containers</a:t>
                  </a:r>
                </a:p>
              </p:txBody>
            </p:sp>
            <p:grpSp>
              <p:nvGrpSpPr>
                <p:cNvPr id="489" name="Group 411"/>
                <p:cNvGrpSpPr>
                  <a:grpSpLocks/>
                </p:cNvGrpSpPr>
                <p:nvPr/>
              </p:nvGrpSpPr>
              <p:grpSpPr bwMode="auto">
                <a:xfrm>
                  <a:off x="1737729" y="5302132"/>
                  <a:ext cx="220664" cy="169862"/>
                  <a:chOff x="1116824" y="5288934"/>
                  <a:chExt cx="294653" cy="226942"/>
                </a:xfrm>
              </p:grpSpPr>
              <p:grpSp>
                <p:nvGrpSpPr>
                  <p:cNvPr id="490" name="Group 489"/>
                  <p:cNvGrpSpPr/>
                  <p:nvPr/>
                </p:nvGrpSpPr>
                <p:grpSpPr>
                  <a:xfrm>
                    <a:off x="1143956" y="5308454"/>
                    <a:ext cx="97033" cy="104041"/>
                    <a:chOff x="429567" y="3925067"/>
                    <a:chExt cx="291844" cy="312924"/>
                  </a:xfrm>
                  <a:solidFill>
                    <a:srgbClr val="FFFFFF"/>
                  </a:solidFill>
                </p:grpSpPr>
                <p:sp>
                  <p:nvSpPr>
                    <p:cNvPr id="500" name="Diamond 499"/>
                    <p:cNvSpPr/>
                    <p:nvPr/>
                  </p:nvSpPr>
                  <p:spPr bwMode="auto">
                    <a:xfrm rot="19690132">
                      <a:off x="429567" y="3991206"/>
                      <a:ext cx="148049" cy="245584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01" name="Diamond 500"/>
                    <p:cNvSpPr/>
                    <p:nvPr/>
                  </p:nvSpPr>
                  <p:spPr bwMode="auto">
                    <a:xfrm rot="1935408">
                      <a:off x="567471" y="3991342"/>
                      <a:ext cx="153940" cy="246649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02" name="Diamond 501"/>
                    <p:cNvSpPr/>
                    <p:nvPr/>
                  </p:nvSpPr>
                  <p:spPr bwMode="auto">
                    <a:xfrm rot="5400000">
                      <a:off x="498047" y="3879246"/>
                      <a:ext cx="153941" cy="245584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491" name="Rounded Rectangle 490"/>
                  <p:cNvSpPr/>
                  <p:nvPr/>
                </p:nvSpPr>
                <p:spPr bwMode="auto">
                  <a:xfrm>
                    <a:off x="1116824" y="5288934"/>
                    <a:ext cx="294653" cy="226942"/>
                  </a:xfrm>
                  <a:prstGeom prst="roundRect">
                    <a:avLst>
                      <a:gd name="adj" fmla="val 9184"/>
                    </a:avLst>
                  </a:prstGeom>
                  <a:noFill/>
                  <a:ln w="1905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lIns="182880" tIns="146304" rIns="182880" bIns="146304"/>
                  <a:lstStyle/>
                  <a:p>
                    <a:pPr algn="ctr" defTabSz="914102" eaLnBrk="1" hangingPunct="1">
                      <a:lnSpc>
                        <a:spcPct val="90000"/>
                      </a:lnSpc>
                      <a:defRPr/>
                    </a:pPr>
                    <a:endParaRPr lang="en-US" sz="1961" b="1" kern="0">
                      <a:solidFill>
                        <a:srgbClr val="FFFFFF"/>
                      </a:solidFill>
                      <a:latin typeface="Segoe UI 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288799" y="5308986"/>
                    <a:ext cx="97033" cy="104040"/>
                    <a:chOff x="429561" y="3925070"/>
                    <a:chExt cx="291847" cy="312921"/>
                  </a:xfrm>
                  <a:solidFill>
                    <a:srgbClr val="FFFFFF"/>
                  </a:solidFill>
                </p:grpSpPr>
                <p:sp>
                  <p:nvSpPr>
                    <p:cNvPr id="497" name="Diamond 496"/>
                    <p:cNvSpPr/>
                    <p:nvPr/>
                  </p:nvSpPr>
                  <p:spPr bwMode="auto">
                    <a:xfrm rot="19690132">
                      <a:off x="429561" y="3991205"/>
                      <a:ext cx="148050" cy="245585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8" name="Diamond 497"/>
                    <p:cNvSpPr/>
                    <p:nvPr/>
                  </p:nvSpPr>
                  <p:spPr bwMode="auto">
                    <a:xfrm rot="1935408">
                      <a:off x="567466" y="3991341"/>
                      <a:ext cx="153942" cy="246650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9" name="Diamond 498"/>
                    <p:cNvSpPr/>
                    <p:nvPr/>
                  </p:nvSpPr>
                  <p:spPr bwMode="auto">
                    <a:xfrm rot="5400000">
                      <a:off x="498041" y="3879250"/>
                      <a:ext cx="153941" cy="245582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493" name="Group 492"/>
                  <p:cNvGrpSpPr/>
                  <p:nvPr/>
                </p:nvGrpSpPr>
                <p:grpSpPr>
                  <a:xfrm>
                    <a:off x="1220330" y="5390443"/>
                    <a:ext cx="97032" cy="104039"/>
                    <a:chOff x="429564" y="3925074"/>
                    <a:chExt cx="291843" cy="312917"/>
                  </a:xfrm>
                  <a:solidFill>
                    <a:srgbClr val="FFFFFF"/>
                  </a:solidFill>
                </p:grpSpPr>
                <p:sp>
                  <p:nvSpPr>
                    <p:cNvPr id="494" name="Diamond 493"/>
                    <p:cNvSpPr/>
                    <p:nvPr/>
                  </p:nvSpPr>
                  <p:spPr bwMode="auto">
                    <a:xfrm rot="19690132">
                      <a:off x="429564" y="3991204"/>
                      <a:ext cx="148050" cy="245585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899860" lon="21583921" rev="2154000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5" name="Diamond 494"/>
                    <p:cNvSpPr/>
                    <p:nvPr/>
                  </p:nvSpPr>
                  <p:spPr bwMode="auto">
                    <a:xfrm rot="1935408">
                      <a:off x="567465" y="3991345"/>
                      <a:ext cx="153942" cy="246646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96" name="Diamond 495"/>
                    <p:cNvSpPr/>
                    <p:nvPr/>
                  </p:nvSpPr>
                  <p:spPr bwMode="auto">
                    <a:xfrm rot="5400000">
                      <a:off x="502612" y="3879253"/>
                      <a:ext cx="153940" cy="245581"/>
                    </a:xfrm>
                    <a:prstGeom prst="diamond">
                      <a:avLst/>
                    </a:prstGeom>
                    <a:grp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orthographicFront">
                        <a:rot lat="21599979" lon="2400000" rev="0"/>
                      </a:camera>
                      <a:lightRig rig="threePt" dir="t"/>
                    </a:scene3d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461" name="Group 460"/>
            <p:cNvGrpSpPr/>
            <p:nvPr/>
          </p:nvGrpSpPr>
          <p:grpSpPr>
            <a:xfrm>
              <a:off x="5900614" y="4783867"/>
              <a:ext cx="6292850" cy="790575"/>
              <a:chOff x="6022975" y="4930775"/>
              <a:chExt cx="6292850" cy="790575"/>
            </a:xfrm>
          </p:grpSpPr>
          <p:sp>
            <p:nvSpPr>
              <p:cNvPr id="462" name="Rectangle 461"/>
              <p:cNvSpPr/>
              <p:nvPr/>
            </p:nvSpPr>
            <p:spPr bwMode="auto">
              <a:xfrm>
                <a:off x="6022975" y="4930775"/>
                <a:ext cx="6292850" cy="790575"/>
              </a:xfrm>
              <a:prstGeom prst="rect">
                <a:avLst/>
              </a:prstGeom>
              <a:solidFill>
                <a:srgbClr val="0072C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bIns="143428"/>
              <a:lstStyle/>
              <a:p>
                <a:pPr algn="ctr" defTabSz="895923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76" kern="0"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Networking</a:t>
                </a:r>
              </a:p>
            </p:txBody>
          </p:sp>
          <p:grpSp>
            <p:nvGrpSpPr>
              <p:cNvPr id="463" name="Group 462"/>
              <p:cNvGrpSpPr/>
              <p:nvPr/>
            </p:nvGrpSpPr>
            <p:grpSpPr>
              <a:xfrm>
                <a:off x="6120092" y="5210907"/>
                <a:ext cx="947766" cy="346518"/>
                <a:chOff x="6120092" y="5210907"/>
                <a:chExt cx="947766" cy="346518"/>
              </a:xfrm>
            </p:grpSpPr>
            <p:sp>
              <p:nvSpPr>
                <p:cNvPr id="482" name="Rectangle 481"/>
                <p:cNvSpPr/>
                <p:nvPr/>
              </p:nvSpPr>
              <p:spPr bwMode="auto">
                <a:xfrm>
                  <a:off x="6388100" y="5210907"/>
                  <a:ext cx="679758" cy="34651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Virtual Network</a:t>
                  </a:r>
                </a:p>
              </p:txBody>
            </p:sp>
            <p:pic>
              <p:nvPicPr>
                <p:cNvPr id="483" name="Picture 226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92" y="5242269"/>
                  <a:ext cx="268287" cy="268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4" name="Group 463"/>
              <p:cNvGrpSpPr/>
              <p:nvPr/>
            </p:nvGrpSpPr>
            <p:grpSpPr>
              <a:xfrm>
                <a:off x="8599909" y="5210661"/>
                <a:ext cx="854686" cy="346764"/>
                <a:chOff x="8608651" y="5210661"/>
                <a:chExt cx="854686" cy="346764"/>
              </a:xfrm>
            </p:grpSpPr>
            <p:sp>
              <p:nvSpPr>
                <p:cNvPr id="480" name="Rectangle 479"/>
                <p:cNvSpPr/>
                <p:nvPr/>
              </p:nvSpPr>
              <p:spPr bwMode="auto">
                <a:xfrm>
                  <a:off x="8913208" y="5210661"/>
                  <a:ext cx="550129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Express</a:t>
                  </a:r>
                </a:p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Route</a:t>
                  </a:r>
                </a:p>
              </p:txBody>
            </p:sp>
            <p:pic>
              <p:nvPicPr>
                <p:cNvPr id="481" name="Picture 227"/>
                <p:cNvPicPr>
                  <a:picLocks noChangeAspect="1"/>
                </p:cNvPicPr>
                <p:nvPr/>
              </p:nvPicPr>
              <p:blipFill>
                <a:blip r:embed="rId5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8651" y="5234771"/>
                  <a:ext cx="285077" cy="283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5" name="Group 464"/>
              <p:cNvGrpSpPr/>
              <p:nvPr/>
            </p:nvGrpSpPr>
            <p:grpSpPr>
              <a:xfrm>
                <a:off x="9499896" y="5210661"/>
                <a:ext cx="856833" cy="346764"/>
                <a:chOff x="9542661" y="5210661"/>
                <a:chExt cx="856833" cy="346764"/>
              </a:xfrm>
            </p:grpSpPr>
            <p:sp>
              <p:nvSpPr>
                <p:cNvPr id="478" name="Rectangle 477"/>
                <p:cNvSpPr/>
                <p:nvPr/>
              </p:nvSpPr>
              <p:spPr bwMode="auto">
                <a:xfrm>
                  <a:off x="9773921" y="5210661"/>
                  <a:ext cx="625573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Traffic Manager</a:t>
                  </a:r>
                </a:p>
              </p:txBody>
            </p:sp>
            <p:pic>
              <p:nvPicPr>
                <p:cNvPr id="479" name="Picture 88"/>
                <p:cNvPicPr>
                  <a:picLocks noChangeAspect="1"/>
                </p:cNvPicPr>
                <p:nvPr/>
              </p:nvPicPr>
              <p:blipFill>
                <a:blip r:embed="rId6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2661" y="5271638"/>
                  <a:ext cx="211137" cy="209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6" name="Group 465"/>
              <p:cNvGrpSpPr/>
              <p:nvPr/>
            </p:nvGrpSpPr>
            <p:grpSpPr>
              <a:xfrm>
                <a:off x="11270141" y="5210661"/>
                <a:ext cx="985359" cy="346764"/>
                <a:chOff x="11270141" y="5210661"/>
                <a:chExt cx="985359" cy="346764"/>
              </a:xfrm>
            </p:grpSpPr>
            <p:sp>
              <p:nvSpPr>
                <p:cNvPr id="476" name="Rectangle 475"/>
                <p:cNvSpPr/>
                <p:nvPr/>
              </p:nvSpPr>
              <p:spPr bwMode="auto">
                <a:xfrm>
                  <a:off x="11524599" y="5210661"/>
                  <a:ext cx="730901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Application Gateway</a:t>
                  </a:r>
                </a:p>
              </p:txBody>
            </p:sp>
            <p:sp>
              <p:nvSpPr>
                <p:cNvPr id="477" name="Freeform 476"/>
                <p:cNvSpPr/>
                <p:nvPr/>
              </p:nvSpPr>
              <p:spPr bwMode="auto">
                <a:xfrm rot="2700000">
                  <a:off x="11270140" y="5281957"/>
                  <a:ext cx="188913" cy="188912"/>
                </a:xfrm>
                <a:custGeom>
                  <a:avLst/>
                  <a:gdLst>
                    <a:gd name="connsiteX0" fmla="*/ 314803 w 613867"/>
                    <a:gd name="connsiteY0" fmla="*/ 374281 h 613867"/>
                    <a:gd name="connsiteX1" fmla="*/ 390557 w 613867"/>
                    <a:gd name="connsiteY1" fmla="*/ 450035 h 613867"/>
                    <a:gd name="connsiteX2" fmla="*/ 330696 w 613867"/>
                    <a:gd name="connsiteY2" fmla="*/ 509896 h 613867"/>
                    <a:gd name="connsiteX3" fmla="*/ 507842 w 613867"/>
                    <a:gd name="connsiteY3" fmla="*/ 504902 h 613867"/>
                    <a:gd name="connsiteX4" fmla="*/ 512837 w 613867"/>
                    <a:gd name="connsiteY4" fmla="*/ 327756 h 613867"/>
                    <a:gd name="connsiteX5" fmla="*/ 452975 w 613867"/>
                    <a:gd name="connsiteY5" fmla="*/ 387617 h 613867"/>
                    <a:gd name="connsiteX6" fmla="*/ 377221 w 613867"/>
                    <a:gd name="connsiteY6" fmla="*/ 311863 h 613867"/>
                    <a:gd name="connsiteX7" fmla="*/ 367619 w 613867"/>
                    <a:gd name="connsiteY7" fmla="*/ 63753 h 613867"/>
                    <a:gd name="connsiteX8" fmla="*/ 372612 w 613867"/>
                    <a:gd name="connsiteY8" fmla="*/ 240900 h 613867"/>
                    <a:gd name="connsiteX9" fmla="*/ 549761 w 613867"/>
                    <a:gd name="connsiteY9" fmla="*/ 245895 h 613867"/>
                    <a:gd name="connsiteX10" fmla="*/ 489898 w 613867"/>
                    <a:gd name="connsiteY10" fmla="*/ 186033 h 613867"/>
                    <a:gd name="connsiteX11" fmla="*/ 565652 w 613867"/>
                    <a:gd name="connsiteY11" fmla="*/ 110279 h 613867"/>
                    <a:gd name="connsiteX12" fmla="*/ 503234 w 613867"/>
                    <a:gd name="connsiteY12" fmla="*/ 47861 h 613867"/>
                    <a:gd name="connsiteX13" fmla="*/ 427480 w 613867"/>
                    <a:gd name="connsiteY13" fmla="*/ 123615 h 613867"/>
                    <a:gd name="connsiteX14" fmla="*/ 60550 w 613867"/>
                    <a:gd name="connsiteY14" fmla="*/ 370823 h 613867"/>
                    <a:gd name="connsiteX15" fmla="*/ 120411 w 613867"/>
                    <a:gd name="connsiteY15" fmla="*/ 430684 h 613867"/>
                    <a:gd name="connsiteX16" fmla="*/ 44657 w 613867"/>
                    <a:gd name="connsiteY16" fmla="*/ 506438 h 613867"/>
                    <a:gd name="connsiteX17" fmla="*/ 107075 w 613867"/>
                    <a:gd name="connsiteY17" fmla="*/ 568856 h 613867"/>
                    <a:gd name="connsiteX18" fmla="*/ 182829 w 613867"/>
                    <a:gd name="connsiteY18" fmla="*/ 493102 h 613867"/>
                    <a:gd name="connsiteX19" fmla="*/ 242691 w 613867"/>
                    <a:gd name="connsiteY19" fmla="*/ 552964 h 613867"/>
                    <a:gd name="connsiteX20" fmla="*/ 237696 w 613867"/>
                    <a:gd name="connsiteY20" fmla="*/ 375818 h 613867"/>
                    <a:gd name="connsiteX21" fmla="*/ 104519 w 613867"/>
                    <a:gd name="connsiteY21" fmla="*/ 101580 h 613867"/>
                    <a:gd name="connsiteX22" fmla="*/ 99524 w 613867"/>
                    <a:gd name="connsiteY22" fmla="*/ 278727 h 613867"/>
                    <a:gd name="connsiteX23" fmla="*/ 159386 w 613867"/>
                    <a:gd name="connsiteY23" fmla="*/ 218865 h 613867"/>
                    <a:gd name="connsiteX24" fmla="*/ 235140 w 613867"/>
                    <a:gd name="connsiteY24" fmla="*/ 294619 h 613867"/>
                    <a:gd name="connsiteX25" fmla="*/ 297558 w 613867"/>
                    <a:gd name="connsiteY25" fmla="*/ 232201 h 613867"/>
                    <a:gd name="connsiteX26" fmla="*/ 221804 w 613867"/>
                    <a:gd name="connsiteY26" fmla="*/ 156447 h 613867"/>
                    <a:gd name="connsiteX27" fmla="*/ 281665 w 613867"/>
                    <a:gd name="connsiteY27" fmla="*/ 96586 h 613867"/>
                    <a:gd name="connsiteX28" fmla="*/ 29967 w 613867"/>
                    <a:gd name="connsiteY28" fmla="*/ 29967 h 613867"/>
                    <a:gd name="connsiteX29" fmla="*/ 102313 w 613867"/>
                    <a:gd name="connsiteY29" fmla="*/ 0 h 613867"/>
                    <a:gd name="connsiteX30" fmla="*/ 511554 w 613867"/>
                    <a:gd name="connsiteY30" fmla="*/ 0 h 613867"/>
                    <a:gd name="connsiteX31" fmla="*/ 613867 w 613867"/>
                    <a:gd name="connsiteY31" fmla="*/ 102313 h 613867"/>
                    <a:gd name="connsiteX32" fmla="*/ 613867 w 613867"/>
                    <a:gd name="connsiteY32" fmla="*/ 511554 h 613867"/>
                    <a:gd name="connsiteX33" fmla="*/ 511554 w 613867"/>
                    <a:gd name="connsiteY33" fmla="*/ 613867 h 613867"/>
                    <a:gd name="connsiteX34" fmla="*/ 102313 w 613867"/>
                    <a:gd name="connsiteY34" fmla="*/ 613867 h 613867"/>
                    <a:gd name="connsiteX35" fmla="*/ 0 w 613867"/>
                    <a:gd name="connsiteY35" fmla="*/ 511554 h 613867"/>
                    <a:gd name="connsiteX36" fmla="*/ 0 w 613867"/>
                    <a:gd name="connsiteY36" fmla="*/ 102313 h 613867"/>
                    <a:gd name="connsiteX37" fmla="*/ 29967 w 613867"/>
                    <a:gd name="connsiteY37" fmla="*/ 29967 h 61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13867" h="613867">
                      <a:moveTo>
                        <a:pt x="314803" y="374281"/>
                      </a:moveTo>
                      <a:lnTo>
                        <a:pt x="390557" y="450035"/>
                      </a:lnTo>
                      <a:lnTo>
                        <a:pt x="330696" y="509896"/>
                      </a:lnTo>
                      <a:lnTo>
                        <a:pt x="507842" y="504902"/>
                      </a:lnTo>
                      <a:lnTo>
                        <a:pt x="512837" y="327756"/>
                      </a:lnTo>
                      <a:lnTo>
                        <a:pt x="452975" y="387617"/>
                      </a:lnTo>
                      <a:lnTo>
                        <a:pt x="377221" y="311863"/>
                      </a:lnTo>
                      <a:close/>
                      <a:moveTo>
                        <a:pt x="367619" y="63753"/>
                      </a:moveTo>
                      <a:lnTo>
                        <a:pt x="372612" y="240900"/>
                      </a:lnTo>
                      <a:lnTo>
                        <a:pt x="549761" y="245895"/>
                      </a:lnTo>
                      <a:lnTo>
                        <a:pt x="489898" y="186033"/>
                      </a:lnTo>
                      <a:lnTo>
                        <a:pt x="565652" y="110279"/>
                      </a:lnTo>
                      <a:lnTo>
                        <a:pt x="503234" y="47861"/>
                      </a:lnTo>
                      <a:lnTo>
                        <a:pt x="427480" y="123615"/>
                      </a:lnTo>
                      <a:close/>
                      <a:moveTo>
                        <a:pt x="60550" y="370823"/>
                      </a:moveTo>
                      <a:lnTo>
                        <a:pt x="120411" y="430684"/>
                      </a:lnTo>
                      <a:lnTo>
                        <a:pt x="44657" y="506438"/>
                      </a:lnTo>
                      <a:lnTo>
                        <a:pt x="107075" y="568856"/>
                      </a:lnTo>
                      <a:lnTo>
                        <a:pt x="182829" y="493102"/>
                      </a:lnTo>
                      <a:lnTo>
                        <a:pt x="242691" y="552964"/>
                      </a:lnTo>
                      <a:lnTo>
                        <a:pt x="237696" y="375818"/>
                      </a:lnTo>
                      <a:close/>
                      <a:moveTo>
                        <a:pt x="104519" y="101580"/>
                      </a:moveTo>
                      <a:lnTo>
                        <a:pt x="99524" y="278727"/>
                      </a:lnTo>
                      <a:lnTo>
                        <a:pt x="159386" y="218865"/>
                      </a:lnTo>
                      <a:lnTo>
                        <a:pt x="235140" y="294619"/>
                      </a:lnTo>
                      <a:lnTo>
                        <a:pt x="297558" y="232201"/>
                      </a:lnTo>
                      <a:lnTo>
                        <a:pt x="221804" y="156447"/>
                      </a:lnTo>
                      <a:lnTo>
                        <a:pt x="281665" y="96586"/>
                      </a:lnTo>
                      <a:close/>
                      <a:moveTo>
                        <a:pt x="29967" y="29967"/>
                      </a:moveTo>
                      <a:cubicBezTo>
                        <a:pt x="48482" y="11452"/>
                        <a:pt x="74060" y="0"/>
                        <a:pt x="102313" y="0"/>
                      </a:cubicBezTo>
                      <a:lnTo>
                        <a:pt x="511554" y="0"/>
                      </a:lnTo>
                      <a:cubicBezTo>
                        <a:pt x="568060" y="0"/>
                        <a:pt x="613867" y="45807"/>
                        <a:pt x="613867" y="102313"/>
                      </a:cubicBezTo>
                      <a:lnTo>
                        <a:pt x="613867" y="511554"/>
                      </a:lnTo>
                      <a:cubicBezTo>
                        <a:pt x="613867" y="568060"/>
                        <a:pt x="568060" y="613867"/>
                        <a:pt x="511554" y="613867"/>
                      </a:cubicBezTo>
                      <a:lnTo>
                        <a:pt x="102313" y="613867"/>
                      </a:lnTo>
                      <a:cubicBezTo>
                        <a:pt x="45807" y="613867"/>
                        <a:pt x="0" y="568060"/>
                        <a:pt x="0" y="511554"/>
                      </a:cubicBezTo>
                      <a:lnTo>
                        <a:pt x="0" y="102313"/>
                      </a:lnTo>
                      <a:cubicBezTo>
                        <a:pt x="0" y="74060"/>
                        <a:pt x="11452" y="48482"/>
                        <a:pt x="29967" y="29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182880" tIns="146304" rIns="182880" bIns="146304"/>
                <a:lstStyle/>
                <a:p>
                  <a:pPr algn="ctr" defTabSz="914102" eaLnBrk="1" hangingPunct="1">
                    <a:lnSpc>
                      <a:spcPct val="90000"/>
                    </a:lnSpc>
                    <a:defRPr/>
                  </a:pPr>
                  <a:endParaRPr lang="en-US" sz="1961" b="1" kern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897520" y="5210661"/>
                <a:ext cx="657088" cy="346764"/>
                <a:chOff x="7872239" y="5210661"/>
                <a:chExt cx="657088" cy="346764"/>
              </a:xfrm>
            </p:grpSpPr>
            <p:sp>
              <p:nvSpPr>
                <p:cNvPr id="474" name="Rectangle 473"/>
                <p:cNvSpPr/>
                <p:nvPr/>
              </p:nvSpPr>
              <p:spPr bwMode="auto">
                <a:xfrm>
                  <a:off x="8127646" y="5210661"/>
                  <a:ext cx="401681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 anchor="ctr" anchorCtr="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DNS</a:t>
                  </a:r>
                </a:p>
              </p:txBody>
            </p:sp>
            <p:pic>
              <p:nvPicPr>
                <p:cNvPr id="475" name="Picture 3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2239" y="5259380"/>
                  <a:ext cx="234066" cy="2340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8" name="Group 467"/>
              <p:cNvGrpSpPr/>
              <p:nvPr/>
            </p:nvGrpSpPr>
            <p:grpSpPr>
              <a:xfrm>
                <a:off x="10402030" y="5210661"/>
                <a:ext cx="822809" cy="346764"/>
                <a:chOff x="10440820" y="5210661"/>
                <a:chExt cx="822809" cy="346764"/>
              </a:xfrm>
            </p:grpSpPr>
            <p:sp>
              <p:nvSpPr>
                <p:cNvPr id="472" name="Rectangle 471"/>
                <p:cNvSpPr/>
                <p:nvPr/>
              </p:nvSpPr>
              <p:spPr bwMode="auto">
                <a:xfrm>
                  <a:off x="10673647" y="5210661"/>
                  <a:ext cx="589982" cy="346764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VPN </a:t>
                  </a:r>
                  <a:b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Gateway</a:t>
                  </a:r>
                </a:p>
              </p:txBody>
            </p:sp>
            <p:pic>
              <p:nvPicPr>
                <p:cNvPr id="473" name="Picture 9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0820" y="5255763"/>
                  <a:ext cx="241300" cy="241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69" name="Group 468"/>
              <p:cNvGrpSpPr/>
              <p:nvPr/>
            </p:nvGrpSpPr>
            <p:grpSpPr>
              <a:xfrm>
                <a:off x="7004047" y="5210907"/>
                <a:ext cx="848172" cy="346518"/>
                <a:chOff x="7002727" y="5210907"/>
                <a:chExt cx="848172" cy="346518"/>
              </a:xfrm>
            </p:grpSpPr>
            <p:sp>
              <p:nvSpPr>
                <p:cNvPr id="470" name="Rectangle 469"/>
                <p:cNvSpPr/>
                <p:nvPr/>
              </p:nvSpPr>
              <p:spPr bwMode="auto">
                <a:xfrm>
                  <a:off x="7265455" y="5210907"/>
                  <a:ext cx="585444" cy="34651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45720" tIns="45720" rIns="45720" bIns="45720"/>
                <a:lstStyle/>
                <a:p>
                  <a:pPr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98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Load Balancer</a:t>
                  </a:r>
                </a:p>
              </p:txBody>
            </p:sp>
            <p:pic>
              <p:nvPicPr>
                <p:cNvPr id="471" name="Picture 11"/>
                <p:cNvPicPr>
                  <a:picLocks noChangeAspect="1"/>
                </p:cNvPicPr>
                <p:nvPr/>
              </p:nvPicPr>
              <p:blipFill>
                <a:blip r:embed="rId9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2727" y="5257351"/>
                  <a:ext cx="239713" cy="238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42" name="Rectangle 341"/>
            <p:cNvSpPr/>
            <p:nvPr/>
          </p:nvSpPr>
          <p:spPr bwMode="auto">
            <a:xfrm>
              <a:off x="112714" y="104775"/>
              <a:ext cx="12203111" cy="4349182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143428" rIns="179285" bIns="143428"/>
            <a:lstStyle/>
            <a:p>
              <a:pPr algn="ctr" defTabSz="895923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68" kern="0">
                  <a:gradFill>
                    <a:gsLst>
                      <a:gs pos="92500">
                        <a:srgbClr val="FFC000"/>
                      </a:gs>
                      <a:gs pos="33000">
                        <a:srgbClr val="FFC0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Platform Services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49566" y="543029"/>
              <a:ext cx="11942434" cy="3795291"/>
              <a:chOff x="249566" y="543029"/>
              <a:chExt cx="11942434" cy="3795291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2087227" y="543029"/>
                <a:ext cx="8372241" cy="3790160"/>
                <a:chOff x="2082009" y="543029"/>
                <a:chExt cx="8372241" cy="3790160"/>
              </a:xfrm>
            </p:grpSpPr>
            <p:grpSp>
              <p:nvGrpSpPr>
                <p:cNvPr id="344" name="Group 343"/>
                <p:cNvGrpSpPr/>
                <p:nvPr/>
              </p:nvGrpSpPr>
              <p:grpSpPr>
                <a:xfrm>
                  <a:off x="4343326" y="543029"/>
                  <a:ext cx="3736693" cy="1371600"/>
                  <a:chOff x="4336920" y="650979"/>
                  <a:chExt cx="3736693" cy="1371600"/>
                </a:xfrm>
              </p:grpSpPr>
              <p:sp>
                <p:nvSpPr>
                  <p:cNvPr id="439" name="Rectangle 438"/>
                  <p:cNvSpPr/>
                  <p:nvPr/>
                </p:nvSpPr>
                <p:spPr bwMode="auto">
                  <a:xfrm>
                    <a:off x="4336920" y="650979"/>
                    <a:ext cx="3736693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Web and mobile</a:t>
                    </a:r>
                  </a:p>
                </p:txBody>
              </p:sp>
              <p:grpSp>
                <p:nvGrpSpPr>
                  <p:cNvPr id="440" name="Group 439"/>
                  <p:cNvGrpSpPr/>
                  <p:nvPr/>
                </p:nvGrpSpPr>
                <p:grpSpPr>
                  <a:xfrm>
                    <a:off x="4516491" y="1046498"/>
                    <a:ext cx="1003842" cy="300037"/>
                    <a:chOff x="4516491" y="987018"/>
                    <a:chExt cx="1003842" cy="300037"/>
                  </a:xfrm>
                </p:grpSpPr>
                <p:sp>
                  <p:nvSpPr>
                    <p:cNvPr id="456" name="TextBox 455"/>
                    <p:cNvSpPr txBox="1"/>
                    <p:nvPr/>
                  </p:nvSpPr>
                  <p:spPr bwMode="auto">
                    <a:xfrm>
                      <a:off x="4861521" y="987018"/>
                      <a:ext cx="658812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Web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Apps</a:t>
                      </a:r>
                    </a:p>
                  </p:txBody>
                </p:sp>
                <p:pic>
                  <p:nvPicPr>
                    <p:cNvPr id="457" name="Picture 151"/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16491" y="993596"/>
                      <a:ext cx="286768" cy="2868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1" name="Group 440"/>
                  <p:cNvGrpSpPr/>
                  <p:nvPr/>
                </p:nvGrpSpPr>
                <p:grpSpPr>
                  <a:xfrm>
                    <a:off x="4516491" y="1617114"/>
                    <a:ext cx="1003842" cy="291190"/>
                    <a:chOff x="4516491" y="1514601"/>
                    <a:chExt cx="1003842" cy="291190"/>
                  </a:xfrm>
                </p:grpSpPr>
                <p:sp>
                  <p:nvSpPr>
                    <p:cNvPr id="454" name="TextBox 453"/>
                    <p:cNvSpPr txBox="1"/>
                    <p:nvPr/>
                  </p:nvSpPr>
                  <p:spPr bwMode="auto">
                    <a:xfrm>
                      <a:off x="4861521" y="1530021"/>
                      <a:ext cx="658812" cy="2603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Mobile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Apps</a:t>
                      </a:r>
                    </a:p>
                  </p:txBody>
                </p:sp>
                <p:pic>
                  <p:nvPicPr>
                    <p:cNvPr id="455" name="Picture 153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16491" y="1514601"/>
                      <a:ext cx="291075" cy="291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2" name="Group 441"/>
                  <p:cNvGrpSpPr/>
                  <p:nvPr/>
                </p:nvGrpSpPr>
                <p:grpSpPr>
                  <a:xfrm>
                    <a:off x="6846369" y="1044910"/>
                    <a:ext cx="1017770" cy="301625"/>
                    <a:chOff x="6784198" y="987352"/>
                    <a:chExt cx="1017770" cy="301625"/>
                  </a:xfrm>
                </p:grpSpPr>
                <p:sp>
                  <p:nvSpPr>
                    <p:cNvPr id="452" name="TextBox 451"/>
                    <p:cNvSpPr txBox="1"/>
                    <p:nvPr/>
                  </p:nvSpPr>
                  <p:spPr bwMode="auto">
                    <a:xfrm>
                      <a:off x="7143156" y="987352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API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Management</a:t>
                      </a:r>
                    </a:p>
                  </p:txBody>
                </p:sp>
                <p:pic>
                  <p:nvPicPr>
                    <p:cNvPr id="453" name="Picture 155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84198" y="987819"/>
                      <a:ext cx="291528" cy="2916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5673359" y="1051631"/>
                    <a:ext cx="1019983" cy="294904"/>
                    <a:chOff x="5648693" y="1000311"/>
                    <a:chExt cx="1019983" cy="294904"/>
                  </a:xfrm>
                </p:grpSpPr>
                <p:sp>
                  <p:nvSpPr>
                    <p:cNvPr id="450" name="TextBox 449"/>
                    <p:cNvSpPr txBox="1"/>
                    <p:nvPr/>
                  </p:nvSpPr>
                  <p:spPr bwMode="auto">
                    <a:xfrm>
                      <a:off x="6008276" y="1024727"/>
                      <a:ext cx="660400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API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Apps</a:t>
                      </a:r>
                    </a:p>
                  </p:txBody>
                </p:sp>
                <p:pic>
                  <p:nvPicPr>
                    <p:cNvPr id="451" name="Picture 157"/>
                    <p:cNvPicPr>
                      <a:picLocks noChangeAspect="1"/>
                    </p:cNvPicPr>
                    <p:nvPr/>
                  </p:nvPicPr>
                  <p:blipFill>
                    <a:blip r:embed="rId13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48693" y="1000311"/>
                      <a:ext cx="294787" cy="29490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4" name="Group 443"/>
                  <p:cNvGrpSpPr/>
                  <p:nvPr/>
                </p:nvGrpSpPr>
                <p:grpSpPr>
                  <a:xfrm>
                    <a:off x="5673359" y="1617114"/>
                    <a:ext cx="1022642" cy="301625"/>
                    <a:chOff x="5646034" y="1516851"/>
                    <a:chExt cx="1022642" cy="301625"/>
                  </a:xfrm>
                </p:grpSpPr>
                <p:sp>
                  <p:nvSpPr>
                    <p:cNvPr id="448" name="TextBox 447"/>
                    <p:cNvSpPr txBox="1"/>
                    <p:nvPr/>
                  </p:nvSpPr>
                  <p:spPr bwMode="auto">
                    <a:xfrm>
                      <a:off x="6008276" y="1516851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Logic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Apps</a:t>
                      </a:r>
                    </a:p>
                  </p:txBody>
                </p:sp>
                <p:pic>
                  <p:nvPicPr>
                    <p:cNvPr id="449" name="Picture 159"/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46034" y="1517893"/>
                      <a:ext cx="292406" cy="2925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45" name="Group 444"/>
                  <p:cNvGrpSpPr/>
                  <p:nvPr/>
                </p:nvGrpSpPr>
                <p:grpSpPr>
                  <a:xfrm>
                    <a:off x="6846368" y="1617114"/>
                    <a:ext cx="1017771" cy="301625"/>
                    <a:chOff x="6784198" y="1512087"/>
                    <a:chExt cx="1017771" cy="301625"/>
                  </a:xfrm>
                </p:grpSpPr>
                <p:sp>
                  <p:nvSpPr>
                    <p:cNvPr id="446" name="TextBox 445"/>
                    <p:cNvSpPr txBox="1"/>
                    <p:nvPr/>
                  </p:nvSpPr>
                  <p:spPr bwMode="auto">
                    <a:xfrm>
                      <a:off x="7143156" y="1512087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Notification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Hubs</a:t>
                      </a:r>
                    </a:p>
                  </p:txBody>
                </p:sp>
                <p:pic>
                  <p:nvPicPr>
                    <p:cNvPr id="447" name="Picture 161"/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84198" y="1519474"/>
                      <a:ext cx="289246" cy="289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345" name="Group 344"/>
                <p:cNvGrpSpPr/>
                <p:nvPr/>
              </p:nvGrpSpPr>
              <p:grpSpPr>
                <a:xfrm>
                  <a:off x="2082009" y="3493402"/>
                  <a:ext cx="2491556" cy="839787"/>
                  <a:chOff x="2082009" y="3607702"/>
                  <a:chExt cx="2491556" cy="839787"/>
                </a:xfrm>
              </p:grpSpPr>
              <p:sp>
                <p:nvSpPr>
                  <p:cNvPr id="431" name="Rectangle 430"/>
                  <p:cNvSpPr/>
                  <p:nvPr/>
                </p:nvSpPr>
                <p:spPr bwMode="auto">
                  <a:xfrm>
                    <a:off x="2082009" y="3607702"/>
                    <a:ext cx="2491556" cy="839787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Media and CDN</a:t>
                    </a:r>
                  </a:p>
                </p:txBody>
              </p:sp>
              <p:grpSp>
                <p:nvGrpSpPr>
                  <p:cNvPr id="432" name="Group 431"/>
                  <p:cNvGrpSpPr/>
                  <p:nvPr/>
                </p:nvGrpSpPr>
                <p:grpSpPr>
                  <a:xfrm>
                    <a:off x="2198592" y="4014101"/>
                    <a:ext cx="2079086" cy="300855"/>
                    <a:chOff x="2198592" y="4014101"/>
                    <a:chExt cx="2079086" cy="300855"/>
                  </a:xfrm>
                </p:grpSpPr>
                <p:grpSp>
                  <p:nvGrpSpPr>
                    <p:cNvPr id="433" name="Group 3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56056" y="4014101"/>
                      <a:ext cx="1021622" cy="300855"/>
                      <a:chOff x="3495416" y="3743131"/>
                      <a:chExt cx="1021282" cy="301105"/>
                    </a:xfrm>
                  </p:grpSpPr>
                  <p:sp>
                    <p:nvSpPr>
                      <p:cNvPr id="437" name="TextBox 16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857542" y="3743131"/>
                        <a:ext cx="659156" cy="30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altLang="en-US" sz="882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Content Delivery</a:t>
                        </a:r>
                        <a:br>
                          <a:rPr lang="en-US" altLang="en-US" sz="882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altLang="en-US" sz="882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Network (CDN)</a:t>
                        </a:r>
                      </a:p>
                    </p:txBody>
                  </p:sp>
                  <p:pic>
                    <p:nvPicPr>
                      <p:cNvPr id="438" name="Picture 163" descr="Content Delivery Network (CDN).png"/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416" y="3745605"/>
                        <a:ext cx="296167" cy="296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34" name="Group 3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98592" y="4014101"/>
                      <a:ext cx="1014521" cy="300036"/>
                      <a:chOff x="2682792" y="3748793"/>
                      <a:chExt cx="1014184" cy="300286"/>
                    </a:xfrm>
                  </p:grpSpPr>
                  <p:sp>
                    <p:nvSpPr>
                      <p:cNvPr id="435" name="TextBox 434"/>
                      <p:cNvSpPr txBox="1"/>
                      <p:nvPr/>
                    </p:nvSpPr>
                    <p:spPr>
                      <a:xfrm>
                        <a:off x="3038382" y="3748793"/>
                        <a:ext cx="658594" cy="300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Media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Services</a:t>
                        </a:r>
                      </a:p>
                    </p:txBody>
                  </p:sp>
                  <p:pic>
                    <p:nvPicPr>
                      <p:cNvPr id="436" name="Picture 165" descr="Media Services.png"/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792" y="3757863"/>
                        <a:ext cx="282134" cy="282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695531" y="2024565"/>
                  <a:ext cx="2872932" cy="2304638"/>
                  <a:chOff x="4691833" y="2138865"/>
                  <a:chExt cx="2872932" cy="2304638"/>
                </a:xfrm>
              </p:grpSpPr>
              <p:sp>
                <p:nvSpPr>
                  <p:cNvPr id="411" name="Rectangle 410"/>
                  <p:cNvSpPr/>
                  <p:nvPr/>
                </p:nvSpPr>
                <p:spPr bwMode="auto">
                  <a:xfrm>
                    <a:off x="4691833" y="2138865"/>
                    <a:ext cx="2872932" cy="2304638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Analytics and </a:t>
                    </a:r>
                    <a:r>
                      <a:rPr lang="en-US" sz="1176" kern="0" err="1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IoT</a:t>
                    </a:r>
                    <a:endParaRPr lang="en-US" sz="1176" kern="0"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412" name="Group 411"/>
                  <p:cNvGrpSpPr/>
                  <p:nvPr/>
                </p:nvGrpSpPr>
                <p:grpSpPr>
                  <a:xfrm>
                    <a:off x="4948498" y="2556851"/>
                    <a:ext cx="2361121" cy="1587740"/>
                    <a:chOff x="4805017" y="2556851"/>
                    <a:chExt cx="2361121" cy="1587740"/>
                  </a:xfrm>
                </p:grpSpPr>
                <p:grpSp>
                  <p:nvGrpSpPr>
                    <p:cNvPr id="413" name="Group 412"/>
                    <p:cNvGrpSpPr/>
                    <p:nvPr/>
                  </p:nvGrpSpPr>
                  <p:grpSpPr>
                    <a:xfrm>
                      <a:off x="4811883" y="2556851"/>
                      <a:ext cx="1046240" cy="337079"/>
                      <a:chOff x="4811883" y="2556851"/>
                      <a:chExt cx="1046240" cy="337079"/>
                    </a:xfrm>
                  </p:grpSpPr>
                  <p:sp>
                    <p:nvSpPr>
                      <p:cNvPr id="429" name="TextBox 428"/>
                      <p:cNvSpPr txBox="1"/>
                      <p:nvPr/>
                    </p:nvSpPr>
                    <p:spPr bwMode="auto">
                      <a:xfrm>
                        <a:off x="5199310" y="2574578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 err="1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HDInsight</a:t>
                        </a:r>
                        <a:endPara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pic>
                    <p:nvPicPr>
                      <p:cNvPr id="430" name="Picture 181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883" y="2556851"/>
                        <a:ext cx="337162" cy="337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4" name="Group 413"/>
                    <p:cNvGrpSpPr/>
                    <p:nvPr/>
                  </p:nvGrpSpPr>
                  <p:grpSpPr>
                    <a:xfrm>
                      <a:off x="6162402" y="2574420"/>
                      <a:ext cx="1003736" cy="301625"/>
                      <a:chOff x="6162402" y="2574420"/>
                      <a:chExt cx="1003736" cy="301625"/>
                    </a:xfrm>
                  </p:grpSpPr>
                  <p:sp>
                    <p:nvSpPr>
                      <p:cNvPr id="427" name="TextBox 426"/>
                      <p:cNvSpPr txBox="1"/>
                      <p:nvPr/>
                    </p:nvSpPr>
                    <p:spPr bwMode="auto">
                      <a:xfrm>
                        <a:off x="6507325" y="2574420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Machine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Learning</a:t>
                        </a:r>
                      </a:p>
                    </p:txBody>
                  </p:sp>
                  <p:pic>
                    <p:nvPicPr>
                      <p:cNvPr id="428" name="Picture 183"/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402" y="2593257"/>
                        <a:ext cx="263720" cy="263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5" name="Group 414"/>
                    <p:cNvGrpSpPr/>
                    <p:nvPr/>
                  </p:nvGrpSpPr>
                  <p:grpSpPr>
                    <a:xfrm>
                      <a:off x="4805017" y="3834139"/>
                      <a:ext cx="1053105" cy="310452"/>
                      <a:chOff x="4805017" y="3834139"/>
                      <a:chExt cx="1053105" cy="310452"/>
                    </a:xfrm>
                  </p:grpSpPr>
                  <p:sp>
                    <p:nvSpPr>
                      <p:cNvPr id="425" name="TextBox 424"/>
                      <p:cNvSpPr txBox="1"/>
                      <p:nvPr/>
                    </p:nvSpPr>
                    <p:spPr bwMode="auto">
                      <a:xfrm>
                        <a:off x="5199310" y="3838553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Stream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Analytics</a:t>
                        </a:r>
                      </a:p>
                    </p:txBody>
                  </p:sp>
                  <p:pic>
                    <p:nvPicPr>
                      <p:cNvPr id="426" name="Picture 185"/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17" y="3834139"/>
                        <a:ext cx="310529" cy="310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6" name="Group 415"/>
                    <p:cNvGrpSpPr/>
                    <p:nvPr/>
                  </p:nvGrpSpPr>
                  <p:grpSpPr>
                    <a:xfrm>
                      <a:off x="4809230" y="3192842"/>
                      <a:ext cx="1048893" cy="305501"/>
                      <a:chOff x="4809230" y="3192842"/>
                      <a:chExt cx="1048893" cy="305501"/>
                    </a:xfrm>
                  </p:grpSpPr>
                  <p:sp>
                    <p:nvSpPr>
                      <p:cNvPr id="423" name="TextBox 422"/>
                      <p:cNvSpPr txBox="1"/>
                      <p:nvPr/>
                    </p:nvSpPr>
                    <p:spPr bwMode="auto">
                      <a:xfrm>
                        <a:off x="5199310" y="3198305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Data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Factory</a:t>
                        </a:r>
                      </a:p>
                    </p:txBody>
                  </p:sp>
                  <p:pic>
                    <p:nvPicPr>
                      <p:cNvPr id="424" name="Picture 187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9230" y="3192842"/>
                        <a:ext cx="302103" cy="302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7" name="Group 416"/>
                    <p:cNvGrpSpPr/>
                    <p:nvPr/>
                  </p:nvGrpSpPr>
                  <p:grpSpPr>
                    <a:xfrm>
                      <a:off x="6159534" y="3198305"/>
                      <a:ext cx="1006604" cy="300037"/>
                      <a:chOff x="6159534" y="3198305"/>
                      <a:chExt cx="1006604" cy="300037"/>
                    </a:xfrm>
                  </p:grpSpPr>
                  <p:sp>
                    <p:nvSpPr>
                      <p:cNvPr id="421" name="TextBox 420"/>
                      <p:cNvSpPr txBox="1"/>
                      <p:nvPr/>
                    </p:nvSpPr>
                    <p:spPr bwMode="auto">
                      <a:xfrm>
                        <a:off x="6507325" y="3198305"/>
                        <a:ext cx="6588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Event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Hubs</a:t>
                        </a:r>
                      </a:p>
                    </p:txBody>
                  </p:sp>
                  <p:pic>
                    <p:nvPicPr>
                      <p:cNvPr id="422" name="Picture 189"/>
                      <p:cNvPicPr>
                        <a:picLocks noChangeAspect="1"/>
                      </p:cNvPicPr>
                      <p:nvPr/>
                    </p:nvPicPr>
                    <p:blipFill>
                      <a:blip r:embed="rId22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34" y="3200784"/>
                        <a:ext cx="283827" cy="296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18" name="Group 417"/>
                    <p:cNvGrpSpPr/>
                    <p:nvPr/>
                  </p:nvGrpSpPr>
                  <p:grpSpPr>
                    <a:xfrm>
                      <a:off x="6165936" y="3834755"/>
                      <a:ext cx="1000202" cy="296566"/>
                      <a:chOff x="6165936" y="3834755"/>
                      <a:chExt cx="1000202" cy="296566"/>
                    </a:xfrm>
                  </p:grpSpPr>
                  <p:sp>
                    <p:nvSpPr>
                      <p:cNvPr id="419" name="TextBox 418"/>
                      <p:cNvSpPr txBox="1"/>
                      <p:nvPr/>
                    </p:nvSpPr>
                    <p:spPr bwMode="auto">
                      <a:xfrm>
                        <a:off x="6507325" y="3853657"/>
                        <a:ext cx="658813" cy="25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Mobile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Engagement</a:t>
                        </a:r>
                      </a:p>
                    </p:txBody>
                  </p:sp>
                  <p:pic>
                    <p:nvPicPr>
                      <p:cNvPr id="420" name="Picture 191"/>
                      <p:cNvPicPr>
                        <a:picLocks noChangeAspect="1"/>
                      </p:cNvPicPr>
                      <p:nvPr/>
                    </p:nvPicPr>
                    <p:blipFill>
                      <a:blip r:embed="rId23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936" y="3834755"/>
                        <a:ext cx="296639" cy="296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7" name="Group 346"/>
                <p:cNvGrpSpPr/>
                <p:nvPr/>
              </p:nvGrpSpPr>
              <p:grpSpPr>
                <a:xfrm>
                  <a:off x="2082009" y="2024566"/>
                  <a:ext cx="2498759" cy="1352550"/>
                  <a:chOff x="2082009" y="2138866"/>
                  <a:chExt cx="2498759" cy="1352550"/>
                </a:xfrm>
              </p:grpSpPr>
              <p:sp>
                <p:nvSpPr>
                  <p:cNvPr id="397" name="Rectangle 396"/>
                  <p:cNvSpPr/>
                  <p:nvPr/>
                </p:nvSpPr>
                <p:spPr bwMode="auto">
                  <a:xfrm>
                    <a:off x="2082009" y="2138866"/>
                    <a:ext cx="2498759" cy="135255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Integration</a:t>
                    </a:r>
                  </a:p>
                </p:txBody>
              </p: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2198592" y="2559624"/>
                    <a:ext cx="2237004" cy="836418"/>
                    <a:chOff x="2198592" y="2559624"/>
                    <a:chExt cx="2237004" cy="836418"/>
                  </a:xfrm>
                </p:grpSpPr>
                <p:grpSp>
                  <p:nvGrpSpPr>
                    <p:cNvPr id="399" name="Group 398"/>
                    <p:cNvGrpSpPr/>
                    <p:nvPr/>
                  </p:nvGrpSpPr>
                  <p:grpSpPr>
                    <a:xfrm>
                      <a:off x="3513173" y="2559624"/>
                      <a:ext cx="922423" cy="301625"/>
                      <a:chOff x="3425188" y="2480831"/>
                      <a:chExt cx="922423" cy="301625"/>
                    </a:xfrm>
                  </p:grpSpPr>
                  <p:sp>
                    <p:nvSpPr>
                      <p:cNvPr id="409" name="TextBox 408"/>
                      <p:cNvSpPr txBox="1"/>
                      <p:nvPr/>
                    </p:nvSpPr>
                    <p:spPr bwMode="auto">
                      <a:xfrm>
                        <a:off x="3803029" y="2480831"/>
                        <a:ext cx="54458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BizTalk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Services</a:t>
                        </a:r>
                      </a:p>
                    </p:txBody>
                  </p:sp>
                  <p:pic>
                    <p:nvPicPr>
                      <p:cNvPr id="410" name="Picture 214" descr="BizTalk Services.png"/>
                      <p:cNvPicPr>
                        <a:picLocks noChangeAspect="1"/>
                      </p:cNvPicPr>
                      <p:nvPr/>
                    </p:nvPicPr>
                    <p:blipFill>
                      <a:blip r:embed="rId24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88" y="2484570"/>
                        <a:ext cx="293830" cy="294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0" name="Group 399"/>
                    <p:cNvGrpSpPr/>
                    <p:nvPr/>
                  </p:nvGrpSpPr>
                  <p:grpSpPr>
                    <a:xfrm>
                      <a:off x="2198592" y="3094417"/>
                      <a:ext cx="1020311" cy="301625"/>
                      <a:chOff x="2319949" y="3019151"/>
                      <a:chExt cx="1020311" cy="301625"/>
                    </a:xfrm>
                  </p:grpSpPr>
                  <p:sp>
                    <p:nvSpPr>
                      <p:cNvPr id="407" name="TextBox 406"/>
                      <p:cNvSpPr txBox="1"/>
                      <p:nvPr/>
                    </p:nvSpPr>
                    <p:spPr bwMode="auto">
                      <a:xfrm>
                        <a:off x="2681448" y="3019151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Hybrid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Connections</a:t>
                        </a:r>
                      </a:p>
                    </p:txBody>
                  </p:sp>
                  <p:pic>
                    <p:nvPicPr>
                      <p:cNvPr id="408" name="Picture 216" descr="Hybrid Connections (BizTalk).png"/>
                      <p:cNvPicPr>
                        <a:picLocks noChangeAspect="1"/>
                      </p:cNvPicPr>
                      <p:nvPr/>
                    </p:nvPicPr>
                    <p:blipFill>
                      <a:blip r:embed="rId25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949" y="3023735"/>
                        <a:ext cx="292141" cy="292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1" name="Group 400"/>
                    <p:cNvGrpSpPr/>
                    <p:nvPr/>
                  </p:nvGrpSpPr>
                  <p:grpSpPr>
                    <a:xfrm>
                      <a:off x="3521521" y="3094417"/>
                      <a:ext cx="869624" cy="301625"/>
                      <a:chOff x="3433536" y="3015624"/>
                      <a:chExt cx="869624" cy="301625"/>
                    </a:xfrm>
                  </p:grpSpPr>
                  <p:sp>
                    <p:nvSpPr>
                      <p:cNvPr id="405" name="TextBox 404"/>
                      <p:cNvSpPr txBox="1"/>
                      <p:nvPr/>
                    </p:nvSpPr>
                    <p:spPr bwMode="auto">
                      <a:xfrm>
                        <a:off x="3788740" y="3015624"/>
                        <a:ext cx="51442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Service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Bus</a:t>
                        </a:r>
                      </a:p>
                    </p:txBody>
                  </p:sp>
                  <p:pic>
                    <p:nvPicPr>
                      <p:cNvPr id="406" name="Picture 218" descr="Service Bus.png"/>
                      <p:cNvPicPr>
                        <a:picLocks noChangeAspect="1"/>
                      </p:cNvPicPr>
                      <p:nvPr/>
                    </p:nvPicPr>
                    <p:blipFill>
                      <a:blip r:embed="rId26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536" y="3020078"/>
                        <a:ext cx="292402" cy="292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02" name="Group 401"/>
                    <p:cNvGrpSpPr/>
                    <p:nvPr/>
                  </p:nvGrpSpPr>
                  <p:grpSpPr>
                    <a:xfrm>
                      <a:off x="2198592" y="2560418"/>
                      <a:ext cx="1020559" cy="300037"/>
                      <a:chOff x="2319701" y="2482223"/>
                      <a:chExt cx="1020559" cy="300037"/>
                    </a:xfrm>
                  </p:grpSpPr>
                  <p:sp>
                    <p:nvSpPr>
                      <p:cNvPr id="403" name="TextBox 402"/>
                      <p:cNvSpPr txBox="1"/>
                      <p:nvPr/>
                    </p:nvSpPr>
                    <p:spPr bwMode="auto">
                      <a:xfrm>
                        <a:off x="2681448" y="2482223"/>
                        <a:ext cx="6588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Storage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Queues</a:t>
                        </a:r>
                      </a:p>
                    </p:txBody>
                  </p:sp>
                  <p:pic>
                    <p:nvPicPr>
                      <p:cNvPr id="404" name="Picture 220" descr="Storage queue.png"/>
                      <p:cNvPicPr>
                        <a:picLocks noChangeAspect="1"/>
                      </p:cNvPicPr>
                      <p:nvPr/>
                    </p:nvPicPr>
                    <p:blipFill>
                      <a:blip r:embed="rId27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701" y="2485765"/>
                        <a:ext cx="292636" cy="292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348" name="Group 347"/>
                <p:cNvGrpSpPr/>
                <p:nvPr/>
              </p:nvGrpSpPr>
              <p:grpSpPr>
                <a:xfrm>
                  <a:off x="7683226" y="2024565"/>
                  <a:ext cx="2771024" cy="2304637"/>
                  <a:chOff x="7683226" y="2138865"/>
                  <a:chExt cx="2771024" cy="2304637"/>
                </a:xfrm>
              </p:grpSpPr>
              <p:sp>
                <p:nvSpPr>
                  <p:cNvPr id="377" name="Rectangle 376"/>
                  <p:cNvSpPr/>
                  <p:nvPr/>
                </p:nvSpPr>
                <p:spPr bwMode="auto">
                  <a:xfrm>
                    <a:off x="7683226" y="2138865"/>
                    <a:ext cx="2771024" cy="2304637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Data</a:t>
                    </a:r>
                  </a:p>
                </p:txBody>
              </p:sp>
              <p:grpSp>
                <p:nvGrpSpPr>
                  <p:cNvPr id="378" name="Group 377"/>
                  <p:cNvGrpSpPr/>
                  <p:nvPr/>
                </p:nvGrpSpPr>
                <p:grpSpPr>
                  <a:xfrm>
                    <a:off x="7845950" y="2595968"/>
                    <a:ext cx="2445576" cy="1553509"/>
                    <a:chOff x="7799957" y="2595968"/>
                    <a:chExt cx="2445576" cy="1553509"/>
                  </a:xfrm>
                </p:grpSpPr>
                <p:grpSp>
                  <p:nvGrpSpPr>
                    <p:cNvPr id="379" name="Group 3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799957" y="2595969"/>
                      <a:ext cx="1016185" cy="301066"/>
                      <a:chOff x="8369631" y="3448242"/>
                      <a:chExt cx="1016411" cy="301033"/>
                    </a:xfrm>
                  </p:grpSpPr>
                  <p:sp>
                    <p:nvSpPr>
                      <p:cNvPr id="395" name="TextBox 394"/>
                      <p:cNvSpPr txBox="1"/>
                      <p:nvPr/>
                    </p:nvSpPr>
                    <p:spPr>
                      <a:xfrm>
                        <a:off x="8727084" y="3448242"/>
                        <a:ext cx="658958" cy="30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SQL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Database</a:t>
                        </a:r>
                      </a:p>
                    </p:txBody>
                  </p:sp>
                  <p:pic>
                    <p:nvPicPr>
                      <p:cNvPr id="396" name="Picture 171"/>
                      <p:cNvPicPr>
                        <a:picLocks noChangeAspect="1"/>
                      </p:cNvPicPr>
                      <p:nvPr/>
                    </p:nvPicPr>
                    <p:blipFill>
                      <a:blip r:embed="rId28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631" y="3452466"/>
                        <a:ext cx="296809" cy="296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0" name="Group 38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803051" y="3832282"/>
                      <a:ext cx="1013093" cy="300038"/>
                      <a:chOff x="8372726" y="4684418"/>
                      <a:chExt cx="1013318" cy="300005"/>
                    </a:xfrm>
                  </p:grpSpPr>
                  <p:sp>
                    <p:nvSpPr>
                      <p:cNvPr id="393" name="TextBox 392"/>
                      <p:cNvSpPr txBox="1"/>
                      <p:nvPr/>
                    </p:nvSpPr>
                    <p:spPr>
                      <a:xfrm>
                        <a:off x="8727084" y="4684418"/>
                        <a:ext cx="658960" cy="30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 err="1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DocumentDB</a:t>
                        </a:r>
                        <a:endPara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pic>
                    <p:nvPicPr>
                      <p:cNvPr id="394" name="Picture 173"/>
                      <p:cNvPicPr>
                        <a:picLocks noChangeAspect="1"/>
                      </p:cNvPicPr>
                      <p:nvPr/>
                    </p:nvPicPr>
                    <p:blipFill>
                      <a:blip r:embed="rId29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726" y="4693804"/>
                        <a:ext cx="290620" cy="290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1" name="Group 3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803720" y="3204660"/>
                      <a:ext cx="1012423" cy="309349"/>
                      <a:chOff x="8373395" y="4056866"/>
                      <a:chExt cx="1012648" cy="309315"/>
                    </a:xfrm>
                  </p:grpSpPr>
                  <p:sp>
                    <p:nvSpPr>
                      <p:cNvPr id="391" name="TextBox 390"/>
                      <p:cNvSpPr txBox="1"/>
                      <p:nvPr/>
                    </p:nvSpPr>
                    <p:spPr>
                      <a:xfrm>
                        <a:off x="8727084" y="4056866"/>
                        <a:ext cx="658959" cy="30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 err="1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Redis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Cache</a:t>
                        </a:r>
                      </a:p>
                    </p:txBody>
                  </p:sp>
                  <p:pic>
                    <p:nvPicPr>
                      <p:cNvPr id="392" name="Picture 175"/>
                      <p:cNvPicPr>
                        <a:picLocks noChangeAspect="1"/>
                      </p:cNvPicPr>
                      <p:nvPr/>
                    </p:nvPicPr>
                    <p:blipFill>
                      <a:blip r:embed="rId30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3395" y="4076899"/>
                        <a:ext cx="289282" cy="28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2" name="Group 3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63663" y="3193851"/>
                      <a:ext cx="1081869" cy="331906"/>
                      <a:chOff x="9733640" y="4046058"/>
                      <a:chExt cx="1082109" cy="331869"/>
                    </a:xfrm>
                  </p:grpSpPr>
                  <p:sp>
                    <p:nvSpPr>
                      <p:cNvPr id="389" name="TextBox 388"/>
                      <p:cNvSpPr txBox="1"/>
                      <p:nvPr/>
                    </p:nvSpPr>
                    <p:spPr>
                      <a:xfrm>
                        <a:off x="10156790" y="4061991"/>
                        <a:ext cx="658959" cy="300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Search</a:t>
                        </a:r>
                      </a:p>
                    </p:txBody>
                  </p:sp>
                  <p:pic>
                    <p:nvPicPr>
                      <p:cNvPr id="390" name="Picture 177"/>
                      <p:cNvPicPr>
                        <a:picLocks noChangeAspect="1"/>
                      </p:cNvPicPr>
                      <p:nvPr/>
                    </p:nvPicPr>
                    <p:blipFill>
                      <a:blip r:embed="rId31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3640" y="4046058"/>
                        <a:ext cx="331871" cy="331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3" name="Group 39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93207" y="3828827"/>
                      <a:ext cx="1052326" cy="320650"/>
                      <a:chOff x="9763191" y="4680964"/>
                      <a:chExt cx="1052560" cy="320615"/>
                    </a:xfrm>
                  </p:grpSpPr>
                  <p:sp>
                    <p:nvSpPr>
                      <p:cNvPr id="387" name="TextBox 386"/>
                      <p:cNvSpPr txBox="1"/>
                      <p:nvPr/>
                    </p:nvSpPr>
                    <p:spPr>
                      <a:xfrm>
                        <a:off x="10156791" y="4693638"/>
                        <a:ext cx="658960" cy="30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Tables</a:t>
                        </a:r>
                      </a:p>
                    </p:txBody>
                  </p:sp>
                  <p:pic>
                    <p:nvPicPr>
                      <p:cNvPr id="388" name="Picture 179" descr="Storage table.png"/>
                      <p:cNvPicPr>
                        <a:picLocks noChangeAspect="1"/>
                      </p:cNvPicPr>
                      <p:nvPr/>
                    </p:nvPicPr>
                    <p:blipFill>
                      <a:blip r:embed="rId32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91" y="4680964"/>
                        <a:ext cx="320616" cy="320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4" name="Group 38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93207" y="2595968"/>
                      <a:ext cx="790386" cy="325437"/>
                      <a:chOff x="9763191" y="3448241"/>
                      <a:chExt cx="790562" cy="325401"/>
                    </a:xfrm>
                  </p:grpSpPr>
                  <p:pic>
                    <p:nvPicPr>
                      <p:cNvPr id="385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91" y="3452465"/>
                        <a:ext cx="320616" cy="290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86" name="TextBox 385"/>
                      <p:cNvSpPr txBox="1"/>
                      <p:nvPr/>
                    </p:nvSpPr>
                    <p:spPr>
                      <a:xfrm>
                        <a:off x="10156790" y="3448241"/>
                        <a:ext cx="396963" cy="325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>
                          <a:defRPr/>
                        </a:pP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SQL Data</a:t>
                        </a:r>
                        <a:b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</a:br>
                        <a:r>
                          <a:rPr lang="en-US" sz="980" kern="0"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</a:rPr>
                          <a:t>Warehouse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49" name="Group 348"/>
                <p:cNvGrpSpPr/>
                <p:nvPr/>
              </p:nvGrpSpPr>
              <p:grpSpPr>
                <a:xfrm>
                  <a:off x="2082009" y="543029"/>
                  <a:ext cx="2144942" cy="1371600"/>
                  <a:chOff x="2082009" y="650979"/>
                  <a:chExt cx="2144942" cy="1371600"/>
                </a:xfrm>
              </p:grpSpPr>
              <p:sp>
                <p:nvSpPr>
                  <p:cNvPr id="364" name="Rectangle 363"/>
                  <p:cNvSpPr/>
                  <p:nvPr/>
                </p:nvSpPr>
                <p:spPr bwMode="auto">
                  <a:xfrm>
                    <a:off x="2082009" y="650979"/>
                    <a:ext cx="2144942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Compute</a:t>
                    </a:r>
                  </a:p>
                </p:txBody>
              </p: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2209151" y="1044910"/>
                    <a:ext cx="889842" cy="301625"/>
                    <a:chOff x="2315921" y="978921"/>
                    <a:chExt cx="889842" cy="301625"/>
                  </a:xfrm>
                </p:grpSpPr>
                <p:sp>
                  <p:nvSpPr>
                    <p:cNvPr id="375" name="TextBox 374"/>
                    <p:cNvSpPr txBox="1"/>
                    <p:nvPr/>
                  </p:nvSpPr>
                  <p:spPr bwMode="auto">
                    <a:xfrm>
                      <a:off x="2678517" y="978921"/>
                      <a:ext cx="527246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Cloud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Services</a:t>
                      </a:r>
                    </a:p>
                  </p:txBody>
                </p:sp>
                <p:pic>
                  <p:nvPicPr>
                    <p:cNvPr id="376" name="Picture 145"/>
                    <p:cNvPicPr>
                      <a:picLocks noChangeAspect="1"/>
                    </p:cNvPicPr>
                    <p:nvPr/>
                  </p:nvPicPr>
                  <p:blipFill>
                    <a:blip r:embed="rId34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15921" y="984779"/>
                      <a:ext cx="289808" cy="2899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6" name="Group 365"/>
                  <p:cNvGrpSpPr/>
                  <p:nvPr/>
                </p:nvGrpSpPr>
                <p:grpSpPr>
                  <a:xfrm>
                    <a:off x="2209151" y="1617332"/>
                    <a:ext cx="751241" cy="303647"/>
                    <a:chOff x="2355344" y="1558000"/>
                    <a:chExt cx="751241" cy="303647"/>
                  </a:xfrm>
                </p:grpSpPr>
                <p:sp>
                  <p:nvSpPr>
                    <p:cNvPr id="373" name="TextBox 372"/>
                    <p:cNvSpPr txBox="1"/>
                    <p:nvPr/>
                  </p:nvSpPr>
                  <p:spPr bwMode="auto">
                    <a:xfrm>
                      <a:off x="2722967" y="1559012"/>
                      <a:ext cx="383618" cy="3016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Batch</a:t>
                      </a:r>
                    </a:p>
                  </p:txBody>
                </p:sp>
                <p:pic>
                  <p:nvPicPr>
                    <p:cNvPr id="374" name="Picture 147"/>
                    <p:cNvPicPr>
                      <a:picLocks noChangeAspect="1"/>
                    </p:cNvPicPr>
                    <p:nvPr/>
                  </p:nvPicPr>
                  <p:blipFill>
                    <a:blip r:embed="rId35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55344" y="1558000"/>
                      <a:ext cx="303542" cy="3036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3226725" y="1617332"/>
                    <a:ext cx="865731" cy="301625"/>
                    <a:chOff x="3193533" y="1551343"/>
                    <a:chExt cx="865731" cy="301625"/>
                  </a:xfrm>
                </p:grpSpPr>
                <p:sp>
                  <p:nvSpPr>
                    <p:cNvPr id="371" name="TextBox 370"/>
                    <p:cNvSpPr txBox="1"/>
                    <p:nvPr/>
                  </p:nvSpPr>
                  <p:spPr bwMode="auto">
                    <a:xfrm>
                      <a:off x="3554337" y="1551343"/>
                      <a:ext cx="504927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Remote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</a:t>
                      </a:r>
                    </a:p>
                  </p:txBody>
                </p:sp>
                <p:pic>
                  <p:nvPicPr>
                    <p:cNvPr id="372" name="Picture 149"/>
                    <p:cNvPicPr>
                      <a:picLocks noChangeAspect="1"/>
                    </p:cNvPicPr>
                    <p:nvPr/>
                  </p:nvPicPr>
                  <p:blipFill>
                    <a:blip r:embed="rId36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93533" y="1556274"/>
                      <a:ext cx="291661" cy="2917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68" name="Group 367"/>
                  <p:cNvGrpSpPr/>
                  <p:nvPr/>
                </p:nvGrpSpPr>
                <p:grpSpPr>
                  <a:xfrm>
                    <a:off x="3226725" y="1046498"/>
                    <a:ext cx="873084" cy="300037"/>
                    <a:chOff x="3380111" y="980440"/>
                    <a:chExt cx="873084" cy="300037"/>
                  </a:xfrm>
                </p:grpSpPr>
                <p:sp>
                  <p:nvSpPr>
                    <p:cNvPr id="369" name="TextBox 368"/>
                    <p:cNvSpPr txBox="1"/>
                    <p:nvPr/>
                  </p:nvSpPr>
                  <p:spPr bwMode="auto">
                    <a:xfrm>
                      <a:off x="3723011" y="980440"/>
                      <a:ext cx="530184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Service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Fabric</a:t>
                      </a:r>
                    </a:p>
                  </p:txBody>
                </p:sp>
                <p:sp>
                  <p:nvSpPr>
                    <p:cNvPr id="370" name="Freeform 369"/>
                    <p:cNvSpPr/>
                    <p:nvPr/>
                  </p:nvSpPr>
                  <p:spPr bwMode="auto">
                    <a:xfrm>
                      <a:off x="3380111" y="993933"/>
                      <a:ext cx="282575" cy="273050"/>
                    </a:xfrm>
                    <a:custGeom>
                      <a:avLst/>
                      <a:gdLst>
                        <a:gd name="connsiteX0" fmla="*/ 284961 w 673895"/>
                        <a:gd name="connsiteY0" fmla="*/ 158165 h 647702"/>
                        <a:gd name="connsiteX1" fmla="*/ 170786 w 673895"/>
                        <a:gd name="connsiteY1" fmla="*/ 242195 h 647702"/>
                        <a:gd name="connsiteX2" fmla="*/ 176214 w 673895"/>
                        <a:gd name="connsiteY2" fmla="*/ 269082 h 647702"/>
                        <a:gd name="connsiteX3" fmla="*/ 150408 w 673895"/>
                        <a:gd name="connsiteY3" fmla="*/ 331383 h 647702"/>
                        <a:gd name="connsiteX4" fmla="*/ 146443 w 673895"/>
                        <a:gd name="connsiteY4" fmla="*/ 334057 h 647702"/>
                        <a:gd name="connsiteX5" fmla="*/ 192422 w 673895"/>
                        <a:gd name="connsiteY5" fmla="*/ 472837 h 647702"/>
                        <a:gd name="connsiteX6" fmla="*/ 220034 w 673895"/>
                        <a:gd name="connsiteY6" fmla="*/ 478412 h 647702"/>
                        <a:gd name="connsiteX7" fmla="*/ 248039 w 673895"/>
                        <a:gd name="connsiteY7" fmla="*/ 497294 h 647702"/>
                        <a:gd name="connsiteX8" fmla="*/ 265572 w 673895"/>
                        <a:gd name="connsiteY8" fmla="*/ 523298 h 647702"/>
                        <a:gd name="connsiteX9" fmla="*/ 408956 w 673895"/>
                        <a:gd name="connsiteY9" fmla="*/ 523298 h 647702"/>
                        <a:gd name="connsiteX10" fmla="*/ 417479 w 673895"/>
                        <a:gd name="connsiteY10" fmla="*/ 505571 h 647702"/>
                        <a:gd name="connsiteX11" fmla="*/ 456243 w 673895"/>
                        <a:gd name="connsiteY11" fmla="*/ 473649 h 647702"/>
                        <a:gd name="connsiteX12" fmla="*/ 488887 w 673895"/>
                        <a:gd name="connsiteY12" fmla="*/ 467058 h 647702"/>
                        <a:gd name="connsiteX13" fmla="*/ 531395 w 673895"/>
                        <a:gd name="connsiteY13" fmla="*/ 334333 h 647702"/>
                        <a:gd name="connsiteX14" fmla="*/ 523487 w 673895"/>
                        <a:gd name="connsiteY14" fmla="*/ 329002 h 647702"/>
                        <a:gd name="connsiteX15" fmla="*/ 497681 w 673895"/>
                        <a:gd name="connsiteY15" fmla="*/ 266701 h 647702"/>
                        <a:gd name="connsiteX16" fmla="*/ 501673 w 673895"/>
                        <a:gd name="connsiteY16" fmla="*/ 246929 h 647702"/>
                        <a:gd name="connsiteX17" fmla="*/ 384346 w 673895"/>
                        <a:gd name="connsiteY17" fmla="*/ 159653 h 647702"/>
                        <a:gd name="connsiteX18" fmla="*/ 370052 w 673895"/>
                        <a:gd name="connsiteY18" fmla="*/ 169290 h 647702"/>
                        <a:gd name="connsiteX19" fmla="*/ 335757 w 673895"/>
                        <a:gd name="connsiteY19" fmla="*/ 176214 h 647702"/>
                        <a:gd name="connsiteX20" fmla="*/ 301462 w 673895"/>
                        <a:gd name="connsiteY20" fmla="*/ 169290 h 647702"/>
                        <a:gd name="connsiteX21" fmla="*/ 335757 w 673895"/>
                        <a:gd name="connsiteY21" fmla="*/ 0 h 647702"/>
                        <a:gd name="connsiteX22" fmla="*/ 423864 w 673895"/>
                        <a:gd name="connsiteY22" fmla="*/ 88107 h 647702"/>
                        <a:gd name="connsiteX23" fmla="*/ 420253 w 673895"/>
                        <a:gd name="connsiteY23" fmla="*/ 105993 h 647702"/>
                        <a:gd name="connsiteX24" fmla="*/ 538728 w 673895"/>
                        <a:gd name="connsiteY24" fmla="*/ 194124 h 647702"/>
                        <a:gd name="connsiteX25" fmla="*/ 551493 w 673895"/>
                        <a:gd name="connsiteY25" fmla="*/ 185518 h 647702"/>
                        <a:gd name="connsiteX26" fmla="*/ 585788 w 673895"/>
                        <a:gd name="connsiteY26" fmla="*/ 178594 h 647702"/>
                        <a:gd name="connsiteX27" fmla="*/ 673895 w 673895"/>
                        <a:gd name="connsiteY27" fmla="*/ 266701 h 647702"/>
                        <a:gd name="connsiteX28" fmla="*/ 620083 w 673895"/>
                        <a:gd name="connsiteY28" fmla="*/ 347884 h 647702"/>
                        <a:gd name="connsiteX29" fmla="*/ 593016 w 673895"/>
                        <a:gd name="connsiteY29" fmla="*/ 353349 h 647702"/>
                        <a:gd name="connsiteX30" fmla="*/ 549222 w 673895"/>
                        <a:gd name="connsiteY30" fmla="*/ 490092 h 647702"/>
                        <a:gd name="connsiteX31" fmla="*/ 552839 w 673895"/>
                        <a:gd name="connsiteY31" fmla="*/ 492531 h 647702"/>
                        <a:gd name="connsiteX32" fmla="*/ 578645 w 673895"/>
                        <a:gd name="connsiteY32" fmla="*/ 554832 h 647702"/>
                        <a:gd name="connsiteX33" fmla="*/ 490538 w 673895"/>
                        <a:gd name="connsiteY33" fmla="*/ 642939 h 647702"/>
                        <a:gd name="connsiteX34" fmla="*/ 409355 w 673895"/>
                        <a:gd name="connsiteY34" fmla="*/ 589127 h 647702"/>
                        <a:gd name="connsiteX35" fmla="*/ 409084 w 673895"/>
                        <a:gd name="connsiteY35" fmla="*/ 587783 h 647702"/>
                        <a:gd name="connsiteX36" fmla="*/ 268154 w 673895"/>
                        <a:gd name="connsiteY36" fmla="*/ 587783 h 647702"/>
                        <a:gd name="connsiteX37" fmla="*/ 266921 w 673895"/>
                        <a:gd name="connsiteY37" fmla="*/ 593890 h 647702"/>
                        <a:gd name="connsiteX38" fmla="*/ 185738 w 673895"/>
                        <a:gd name="connsiteY38" fmla="*/ 647702 h 647702"/>
                        <a:gd name="connsiteX39" fmla="*/ 97631 w 673895"/>
                        <a:gd name="connsiteY39" fmla="*/ 559595 h 647702"/>
                        <a:gd name="connsiteX40" fmla="*/ 123437 w 673895"/>
                        <a:gd name="connsiteY40" fmla="*/ 497294 h 647702"/>
                        <a:gd name="connsiteX41" fmla="*/ 130921 w 673895"/>
                        <a:gd name="connsiteY41" fmla="*/ 492248 h 647702"/>
                        <a:gd name="connsiteX42" fmla="*/ 86036 w 673895"/>
                        <a:gd name="connsiteY42" fmla="*/ 356771 h 647702"/>
                        <a:gd name="connsiteX43" fmla="*/ 53812 w 673895"/>
                        <a:gd name="connsiteY43" fmla="*/ 350265 h 647702"/>
                        <a:gd name="connsiteX44" fmla="*/ 0 w 673895"/>
                        <a:gd name="connsiteY44" fmla="*/ 269082 h 647702"/>
                        <a:gd name="connsiteX45" fmla="*/ 88107 w 673895"/>
                        <a:gd name="connsiteY45" fmla="*/ 180975 h 647702"/>
                        <a:gd name="connsiteX46" fmla="*/ 122402 w 673895"/>
                        <a:gd name="connsiteY46" fmla="*/ 187899 h 647702"/>
                        <a:gd name="connsiteX47" fmla="*/ 129378 w 673895"/>
                        <a:gd name="connsiteY47" fmla="*/ 192602 h 647702"/>
                        <a:gd name="connsiteX48" fmla="*/ 250718 w 673895"/>
                        <a:gd name="connsiteY48" fmla="*/ 103300 h 647702"/>
                        <a:gd name="connsiteX49" fmla="*/ 247650 w 673895"/>
                        <a:gd name="connsiteY49" fmla="*/ 88107 h 647702"/>
                        <a:gd name="connsiteX50" fmla="*/ 335757 w 673895"/>
                        <a:gd name="connsiteY50" fmla="*/ 0 h 647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673895" h="647702">
                          <a:moveTo>
                            <a:pt x="284961" y="158165"/>
                          </a:moveTo>
                          <a:lnTo>
                            <a:pt x="170786" y="242195"/>
                          </a:lnTo>
                          <a:lnTo>
                            <a:pt x="176214" y="269082"/>
                          </a:lnTo>
                          <a:cubicBezTo>
                            <a:pt x="176214" y="293412"/>
                            <a:pt x="166353" y="315439"/>
                            <a:pt x="150408" y="331383"/>
                          </a:cubicBezTo>
                          <a:lnTo>
                            <a:pt x="146443" y="334057"/>
                          </a:lnTo>
                          <a:lnTo>
                            <a:pt x="192422" y="472837"/>
                          </a:lnTo>
                          <a:lnTo>
                            <a:pt x="220034" y="478412"/>
                          </a:lnTo>
                          <a:cubicBezTo>
                            <a:pt x="230575" y="482870"/>
                            <a:pt x="240067" y="489322"/>
                            <a:pt x="248039" y="497294"/>
                          </a:cubicBezTo>
                          <a:lnTo>
                            <a:pt x="265572" y="523298"/>
                          </a:lnTo>
                          <a:lnTo>
                            <a:pt x="408956" y="523298"/>
                          </a:lnTo>
                          <a:lnTo>
                            <a:pt x="417479" y="505571"/>
                          </a:lnTo>
                          <a:cubicBezTo>
                            <a:pt x="426979" y="491509"/>
                            <a:pt x="440432" y="480337"/>
                            <a:pt x="456243" y="473649"/>
                          </a:cubicBezTo>
                          <a:lnTo>
                            <a:pt x="488887" y="467058"/>
                          </a:lnTo>
                          <a:lnTo>
                            <a:pt x="531395" y="334333"/>
                          </a:lnTo>
                          <a:lnTo>
                            <a:pt x="523487" y="329002"/>
                          </a:lnTo>
                          <a:cubicBezTo>
                            <a:pt x="507543" y="313058"/>
                            <a:pt x="497681" y="291031"/>
                            <a:pt x="497681" y="266701"/>
                          </a:cubicBezTo>
                          <a:lnTo>
                            <a:pt x="501673" y="246929"/>
                          </a:lnTo>
                          <a:lnTo>
                            <a:pt x="384346" y="159653"/>
                          </a:lnTo>
                          <a:lnTo>
                            <a:pt x="370052" y="169290"/>
                          </a:lnTo>
                          <a:cubicBezTo>
                            <a:pt x="359511" y="173749"/>
                            <a:pt x="347922" y="176214"/>
                            <a:pt x="335757" y="176214"/>
                          </a:cubicBezTo>
                          <a:cubicBezTo>
                            <a:pt x="323592" y="176214"/>
                            <a:pt x="312003" y="173749"/>
                            <a:pt x="301462" y="169290"/>
                          </a:cubicBezTo>
                          <a:close/>
                          <a:moveTo>
                            <a:pt x="335757" y="0"/>
                          </a:moveTo>
                          <a:cubicBezTo>
                            <a:pt x="384417" y="0"/>
                            <a:pt x="423864" y="39447"/>
                            <a:pt x="423864" y="88107"/>
                          </a:cubicBezTo>
                          <a:lnTo>
                            <a:pt x="420253" y="105993"/>
                          </a:lnTo>
                          <a:lnTo>
                            <a:pt x="538728" y="194124"/>
                          </a:lnTo>
                          <a:lnTo>
                            <a:pt x="551493" y="185518"/>
                          </a:lnTo>
                          <a:cubicBezTo>
                            <a:pt x="562034" y="181059"/>
                            <a:pt x="573623" y="178594"/>
                            <a:pt x="585788" y="178594"/>
                          </a:cubicBezTo>
                          <a:cubicBezTo>
                            <a:pt x="634448" y="178594"/>
                            <a:pt x="673895" y="218041"/>
                            <a:pt x="673895" y="266701"/>
                          </a:cubicBezTo>
                          <a:cubicBezTo>
                            <a:pt x="673895" y="303196"/>
                            <a:pt x="651706" y="334509"/>
                            <a:pt x="620083" y="347884"/>
                          </a:cubicBezTo>
                          <a:lnTo>
                            <a:pt x="593016" y="353349"/>
                          </a:lnTo>
                          <a:lnTo>
                            <a:pt x="549222" y="490092"/>
                          </a:lnTo>
                          <a:lnTo>
                            <a:pt x="552839" y="492531"/>
                          </a:lnTo>
                          <a:cubicBezTo>
                            <a:pt x="568783" y="508475"/>
                            <a:pt x="578645" y="530502"/>
                            <a:pt x="578645" y="554832"/>
                          </a:cubicBezTo>
                          <a:cubicBezTo>
                            <a:pt x="578645" y="603492"/>
                            <a:pt x="539198" y="642939"/>
                            <a:pt x="490538" y="642939"/>
                          </a:cubicBezTo>
                          <a:cubicBezTo>
                            <a:pt x="454043" y="642939"/>
                            <a:pt x="422731" y="620750"/>
                            <a:pt x="409355" y="589127"/>
                          </a:cubicBezTo>
                          <a:lnTo>
                            <a:pt x="409084" y="587783"/>
                          </a:lnTo>
                          <a:lnTo>
                            <a:pt x="268154" y="587783"/>
                          </a:lnTo>
                          <a:lnTo>
                            <a:pt x="266921" y="593890"/>
                          </a:lnTo>
                          <a:cubicBezTo>
                            <a:pt x="253546" y="625513"/>
                            <a:pt x="222233" y="647702"/>
                            <a:pt x="185738" y="647702"/>
                          </a:cubicBezTo>
                          <a:cubicBezTo>
                            <a:pt x="137078" y="647702"/>
                            <a:pt x="97631" y="608255"/>
                            <a:pt x="97631" y="559595"/>
                          </a:cubicBezTo>
                          <a:cubicBezTo>
                            <a:pt x="97631" y="535265"/>
                            <a:pt x="107493" y="513238"/>
                            <a:pt x="123437" y="497294"/>
                          </a:cubicBezTo>
                          <a:lnTo>
                            <a:pt x="130921" y="492248"/>
                          </a:lnTo>
                          <a:lnTo>
                            <a:pt x="86036" y="356771"/>
                          </a:lnTo>
                          <a:lnTo>
                            <a:pt x="53812" y="350265"/>
                          </a:lnTo>
                          <a:cubicBezTo>
                            <a:pt x="22189" y="336890"/>
                            <a:pt x="0" y="305577"/>
                            <a:pt x="0" y="269082"/>
                          </a:cubicBezTo>
                          <a:cubicBezTo>
                            <a:pt x="0" y="220422"/>
                            <a:pt x="39447" y="180975"/>
                            <a:pt x="88107" y="180975"/>
                          </a:cubicBezTo>
                          <a:cubicBezTo>
                            <a:pt x="100272" y="180975"/>
                            <a:pt x="111861" y="183440"/>
                            <a:pt x="122402" y="187899"/>
                          </a:cubicBezTo>
                          <a:lnTo>
                            <a:pt x="129378" y="192602"/>
                          </a:lnTo>
                          <a:lnTo>
                            <a:pt x="250718" y="103300"/>
                          </a:lnTo>
                          <a:lnTo>
                            <a:pt x="247650" y="88107"/>
                          </a:lnTo>
                          <a:cubicBezTo>
                            <a:pt x="247650" y="39447"/>
                            <a:pt x="287097" y="0"/>
                            <a:pt x="33575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50" name="Group 349"/>
                <p:cNvGrpSpPr/>
                <p:nvPr/>
              </p:nvGrpSpPr>
              <p:grpSpPr>
                <a:xfrm>
                  <a:off x="8203323" y="543029"/>
                  <a:ext cx="2250927" cy="1371600"/>
                  <a:chOff x="8203323" y="650979"/>
                  <a:chExt cx="2250927" cy="1371600"/>
                </a:xfrm>
              </p:grpSpPr>
              <p:sp>
                <p:nvSpPr>
                  <p:cNvPr id="351" name="Rectangle 350"/>
                  <p:cNvSpPr/>
                  <p:nvPr/>
                </p:nvSpPr>
                <p:spPr bwMode="auto">
                  <a:xfrm>
                    <a:off x="8203323" y="650979"/>
                    <a:ext cx="2250927" cy="1371600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algn="ctr" defTabSz="895923" ea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76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Developer services</a:t>
                    </a:r>
                  </a:p>
                </p:txBody>
              </p:sp>
              <p:grpSp>
                <p:nvGrpSpPr>
                  <p:cNvPr id="352" name="Group 351"/>
                  <p:cNvGrpSpPr/>
                  <p:nvPr/>
                </p:nvGrpSpPr>
                <p:grpSpPr>
                  <a:xfrm>
                    <a:off x="8316462" y="1050815"/>
                    <a:ext cx="1048050" cy="290595"/>
                    <a:chOff x="8316462" y="1050815"/>
                    <a:chExt cx="1048050" cy="290595"/>
                  </a:xfrm>
                </p:grpSpPr>
                <p:sp>
                  <p:nvSpPr>
                    <p:cNvPr id="362" name="TextBox 361"/>
                    <p:cNvSpPr txBox="1"/>
                    <p:nvPr/>
                  </p:nvSpPr>
                  <p:spPr bwMode="auto">
                    <a:xfrm>
                      <a:off x="8694587" y="1065786"/>
                      <a:ext cx="669925" cy="250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Visual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Studio</a:t>
                      </a:r>
                    </a:p>
                  </p:txBody>
                </p:sp>
                <p:pic>
                  <p:nvPicPr>
                    <p:cNvPr id="363" name="Picture 167" descr="Visual Studio Online.png"/>
                    <p:cNvPicPr>
                      <a:picLocks noChangeAspect="1"/>
                    </p:cNvPicPr>
                    <p:nvPr/>
                  </p:nvPicPr>
                  <p:blipFill>
                    <a:blip r:embed="rId37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16462" y="1050815"/>
                      <a:ext cx="290580" cy="2905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53" name="Group 352"/>
                  <p:cNvGrpSpPr/>
                  <p:nvPr/>
                </p:nvGrpSpPr>
                <p:grpSpPr>
                  <a:xfrm>
                    <a:off x="9413978" y="1606382"/>
                    <a:ext cx="957567" cy="312845"/>
                    <a:chOff x="9413978" y="1606382"/>
                    <a:chExt cx="957567" cy="312845"/>
                  </a:xfrm>
                </p:grpSpPr>
                <p:sp>
                  <p:nvSpPr>
                    <p:cNvPr id="360" name="TextBox 359"/>
                    <p:cNvSpPr txBox="1"/>
                    <p:nvPr/>
                  </p:nvSpPr>
                  <p:spPr bwMode="auto">
                    <a:xfrm>
                      <a:off x="9712733" y="1617602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Application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Insights</a:t>
                      </a:r>
                    </a:p>
                  </p:txBody>
                </p:sp>
                <p:pic>
                  <p:nvPicPr>
                    <p:cNvPr id="361" name="Picture 169" descr="Application Insights.png"/>
                    <p:cNvPicPr>
                      <a:picLocks noChangeAspect="1"/>
                    </p:cNvPicPr>
                    <p:nvPr/>
                  </p:nvPicPr>
                  <p:blipFill>
                    <a:blip r:embed="rId38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13978" y="1606382"/>
                      <a:ext cx="292365" cy="2923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54" name="Group 353"/>
                  <p:cNvGrpSpPr/>
                  <p:nvPr/>
                </p:nvGrpSpPr>
                <p:grpSpPr>
                  <a:xfrm>
                    <a:off x="9408787" y="1025699"/>
                    <a:ext cx="875200" cy="302765"/>
                    <a:chOff x="9408787" y="1025699"/>
                    <a:chExt cx="875200" cy="302765"/>
                  </a:xfrm>
                </p:grpSpPr>
                <p:pic>
                  <p:nvPicPr>
                    <p:cNvPr id="358" name="Picture 272"/>
                    <p:cNvPicPr>
                      <a:picLocks noChangeAspect="1"/>
                    </p:cNvPicPr>
                    <p:nvPr/>
                  </p:nvPicPr>
                  <p:blipFill>
                    <a:blip r:embed="rId39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08787" y="1025699"/>
                      <a:ext cx="302749" cy="3027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59" name="TextBox 358"/>
                    <p:cNvSpPr txBox="1"/>
                    <p:nvPr/>
                  </p:nvSpPr>
                  <p:spPr bwMode="auto">
                    <a:xfrm>
                      <a:off x="9742651" y="1059753"/>
                      <a:ext cx="541336" cy="2492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Azure SDK</a:t>
                      </a:r>
                    </a:p>
                  </p:txBody>
                </p:sp>
              </p:grpSp>
              <p:grpSp>
                <p:nvGrpSpPr>
                  <p:cNvPr id="355" name="Group 354"/>
                  <p:cNvGrpSpPr/>
                  <p:nvPr/>
                </p:nvGrpSpPr>
                <p:grpSpPr>
                  <a:xfrm>
                    <a:off x="8316496" y="1621631"/>
                    <a:ext cx="1048016" cy="280129"/>
                    <a:chOff x="8316496" y="1621631"/>
                    <a:chExt cx="1048016" cy="280129"/>
                  </a:xfrm>
                </p:grpSpPr>
                <p:sp>
                  <p:nvSpPr>
                    <p:cNvPr id="356" name="TextBox 355"/>
                    <p:cNvSpPr txBox="1"/>
                    <p:nvPr/>
                  </p:nvSpPr>
                  <p:spPr bwMode="auto">
                    <a:xfrm>
                      <a:off x="8704112" y="1650936"/>
                      <a:ext cx="660400" cy="2508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Team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Project</a:t>
                      </a:r>
                    </a:p>
                  </p:txBody>
                </p:sp>
                <p:sp>
                  <p:nvSpPr>
                    <p:cNvPr id="357" name="Freeform 356"/>
                    <p:cNvSpPr/>
                    <p:nvPr/>
                  </p:nvSpPr>
                  <p:spPr bwMode="auto">
                    <a:xfrm>
                      <a:off x="8316496" y="1621631"/>
                      <a:ext cx="290512" cy="249237"/>
                    </a:xfrm>
                    <a:custGeom>
                      <a:avLst/>
                      <a:gdLst>
                        <a:gd name="connsiteX0" fmla="*/ 20235 w 769143"/>
                        <a:gd name="connsiteY0" fmla="*/ 443405 h 659607"/>
                        <a:gd name="connsiteX1" fmla="*/ 84659 w 769143"/>
                        <a:gd name="connsiteY1" fmla="*/ 443405 h 659607"/>
                        <a:gd name="connsiteX2" fmla="*/ 133712 w 769143"/>
                        <a:gd name="connsiteY2" fmla="*/ 527981 h 659607"/>
                        <a:gd name="connsiteX3" fmla="*/ 182766 w 769143"/>
                        <a:gd name="connsiteY3" fmla="*/ 443405 h 659607"/>
                        <a:gd name="connsiteX4" fmla="*/ 251228 w 769143"/>
                        <a:gd name="connsiteY4" fmla="*/ 443405 h 659607"/>
                        <a:gd name="connsiteX5" fmla="*/ 271462 w 769143"/>
                        <a:gd name="connsiteY5" fmla="*/ 463640 h 659607"/>
                        <a:gd name="connsiteX6" fmla="*/ 271462 w 769143"/>
                        <a:gd name="connsiteY6" fmla="*/ 634610 h 659607"/>
                        <a:gd name="connsiteX7" fmla="*/ 251228 w 769143"/>
                        <a:gd name="connsiteY7" fmla="*/ 654845 h 659607"/>
                        <a:gd name="connsiteX8" fmla="*/ 20235 w 769143"/>
                        <a:gd name="connsiteY8" fmla="*/ 654845 h 659607"/>
                        <a:gd name="connsiteX9" fmla="*/ 0 w 769143"/>
                        <a:gd name="connsiteY9" fmla="*/ 634610 h 659607"/>
                        <a:gd name="connsiteX10" fmla="*/ 0 w 769143"/>
                        <a:gd name="connsiteY10" fmla="*/ 463640 h 659607"/>
                        <a:gd name="connsiteX11" fmla="*/ 20235 w 769143"/>
                        <a:gd name="connsiteY11" fmla="*/ 443405 h 659607"/>
                        <a:gd name="connsiteX12" fmla="*/ 330596 w 769143"/>
                        <a:gd name="connsiteY12" fmla="*/ 290513 h 659607"/>
                        <a:gd name="connsiteX13" fmla="*/ 443055 w 769143"/>
                        <a:gd name="connsiteY13" fmla="*/ 290513 h 659607"/>
                        <a:gd name="connsiteX14" fmla="*/ 528684 w 769143"/>
                        <a:gd name="connsiteY14" fmla="*/ 438150 h 659607"/>
                        <a:gd name="connsiteX15" fmla="*/ 614314 w 769143"/>
                        <a:gd name="connsiteY15" fmla="*/ 290513 h 659607"/>
                        <a:gd name="connsiteX16" fmla="*/ 733821 w 769143"/>
                        <a:gd name="connsiteY16" fmla="*/ 290513 h 659607"/>
                        <a:gd name="connsiteX17" fmla="*/ 769143 w 769143"/>
                        <a:gd name="connsiteY17" fmla="*/ 325835 h 659607"/>
                        <a:gd name="connsiteX18" fmla="*/ 769143 w 769143"/>
                        <a:gd name="connsiteY18" fmla="*/ 624285 h 659607"/>
                        <a:gd name="connsiteX19" fmla="*/ 733821 w 769143"/>
                        <a:gd name="connsiteY19" fmla="*/ 659607 h 659607"/>
                        <a:gd name="connsiteX20" fmla="*/ 330596 w 769143"/>
                        <a:gd name="connsiteY20" fmla="*/ 659607 h 659607"/>
                        <a:gd name="connsiteX21" fmla="*/ 295274 w 769143"/>
                        <a:gd name="connsiteY21" fmla="*/ 624285 h 659607"/>
                        <a:gd name="connsiteX22" fmla="*/ 295274 w 769143"/>
                        <a:gd name="connsiteY22" fmla="*/ 325835 h 659607"/>
                        <a:gd name="connsiteX23" fmla="*/ 330596 w 769143"/>
                        <a:gd name="connsiteY23" fmla="*/ 290513 h 659607"/>
                        <a:gd name="connsiteX24" fmla="*/ 134367 w 769143"/>
                        <a:gd name="connsiteY24" fmla="*/ 276981 h 659607"/>
                        <a:gd name="connsiteX25" fmla="*/ 211441 w 769143"/>
                        <a:gd name="connsiteY25" fmla="*/ 354055 h 659607"/>
                        <a:gd name="connsiteX26" fmla="*/ 134367 w 769143"/>
                        <a:gd name="connsiteY26" fmla="*/ 431128 h 659607"/>
                        <a:gd name="connsiteX27" fmla="*/ 57293 w 769143"/>
                        <a:gd name="connsiteY27" fmla="*/ 354055 h 659607"/>
                        <a:gd name="connsiteX28" fmla="*/ 134367 w 769143"/>
                        <a:gd name="connsiteY28" fmla="*/ 276981 h 659607"/>
                        <a:gd name="connsiteX29" fmla="*/ 529827 w 769143"/>
                        <a:gd name="connsiteY29" fmla="*/ 0 h 659607"/>
                        <a:gd name="connsiteX30" fmla="*/ 664368 w 769143"/>
                        <a:gd name="connsiteY30" fmla="*/ 134541 h 659607"/>
                        <a:gd name="connsiteX31" fmla="*/ 529827 w 769143"/>
                        <a:gd name="connsiteY31" fmla="*/ 269082 h 659607"/>
                        <a:gd name="connsiteX32" fmla="*/ 395286 w 769143"/>
                        <a:gd name="connsiteY32" fmla="*/ 134541 h 659607"/>
                        <a:gd name="connsiteX33" fmla="*/ 529827 w 769143"/>
                        <a:gd name="connsiteY33" fmla="*/ 0 h 6596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769143" h="659607">
                          <a:moveTo>
                            <a:pt x="20235" y="443405"/>
                          </a:moveTo>
                          <a:lnTo>
                            <a:pt x="84659" y="443405"/>
                          </a:lnTo>
                          <a:lnTo>
                            <a:pt x="133712" y="527981"/>
                          </a:lnTo>
                          <a:lnTo>
                            <a:pt x="182766" y="443405"/>
                          </a:lnTo>
                          <a:lnTo>
                            <a:pt x="251228" y="443405"/>
                          </a:lnTo>
                          <a:cubicBezTo>
                            <a:pt x="262403" y="443405"/>
                            <a:pt x="271462" y="452464"/>
                            <a:pt x="271462" y="463640"/>
                          </a:cubicBezTo>
                          <a:lnTo>
                            <a:pt x="271462" y="634610"/>
                          </a:lnTo>
                          <a:cubicBezTo>
                            <a:pt x="271462" y="645786"/>
                            <a:pt x="262403" y="654845"/>
                            <a:pt x="251228" y="654845"/>
                          </a:cubicBezTo>
                          <a:lnTo>
                            <a:pt x="20235" y="654845"/>
                          </a:lnTo>
                          <a:cubicBezTo>
                            <a:pt x="9060" y="654845"/>
                            <a:pt x="0" y="645786"/>
                            <a:pt x="0" y="634610"/>
                          </a:cubicBezTo>
                          <a:lnTo>
                            <a:pt x="0" y="463640"/>
                          </a:lnTo>
                          <a:cubicBezTo>
                            <a:pt x="0" y="452464"/>
                            <a:pt x="9060" y="443405"/>
                            <a:pt x="20235" y="443405"/>
                          </a:cubicBezTo>
                          <a:close/>
                          <a:moveTo>
                            <a:pt x="330596" y="290513"/>
                          </a:moveTo>
                          <a:lnTo>
                            <a:pt x="443055" y="290513"/>
                          </a:lnTo>
                          <a:lnTo>
                            <a:pt x="528684" y="438150"/>
                          </a:lnTo>
                          <a:lnTo>
                            <a:pt x="614314" y="290513"/>
                          </a:lnTo>
                          <a:lnTo>
                            <a:pt x="733821" y="290513"/>
                          </a:lnTo>
                          <a:cubicBezTo>
                            <a:pt x="753329" y="290513"/>
                            <a:pt x="769143" y="306327"/>
                            <a:pt x="769143" y="325835"/>
                          </a:cubicBezTo>
                          <a:lnTo>
                            <a:pt x="769143" y="624285"/>
                          </a:lnTo>
                          <a:cubicBezTo>
                            <a:pt x="769143" y="643793"/>
                            <a:pt x="753329" y="659607"/>
                            <a:pt x="733821" y="659607"/>
                          </a:cubicBezTo>
                          <a:lnTo>
                            <a:pt x="330596" y="659607"/>
                          </a:lnTo>
                          <a:cubicBezTo>
                            <a:pt x="311088" y="659607"/>
                            <a:pt x="295274" y="643793"/>
                            <a:pt x="295274" y="624285"/>
                          </a:cubicBezTo>
                          <a:lnTo>
                            <a:pt x="295274" y="325835"/>
                          </a:lnTo>
                          <a:cubicBezTo>
                            <a:pt x="295274" y="306327"/>
                            <a:pt x="311088" y="290513"/>
                            <a:pt x="330596" y="290513"/>
                          </a:cubicBezTo>
                          <a:close/>
                          <a:moveTo>
                            <a:pt x="134367" y="276981"/>
                          </a:moveTo>
                          <a:cubicBezTo>
                            <a:pt x="176934" y="276981"/>
                            <a:pt x="211441" y="311488"/>
                            <a:pt x="211441" y="354055"/>
                          </a:cubicBezTo>
                          <a:cubicBezTo>
                            <a:pt x="211441" y="396621"/>
                            <a:pt x="176934" y="431128"/>
                            <a:pt x="134367" y="431128"/>
                          </a:cubicBezTo>
                          <a:cubicBezTo>
                            <a:pt x="91800" y="431128"/>
                            <a:pt x="57293" y="396621"/>
                            <a:pt x="57293" y="354055"/>
                          </a:cubicBezTo>
                          <a:cubicBezTo>
                            <a:pt x="57293" y="311488"/>
                            <a:pt x="91800" y="276981"/>
                            <a:pt x="134367" y="276981"/>
                          </a:cubicBezTo>
                          <a:close/>
                          <a:moveTo>
                            <a:pt x="529827" y="0"/>
                          </a:moveTo>
                          <a:cubicBezTo>
                            <a:pt x="604132" y="0"/>
                            <a:pt x="664368" y="60236"/>
                            <a:pt x="664368" y="134541"/>
                          </a:cubicBezTo>
                          <a:cubicBezTo>
                            <a:pt x="664368" y="208846"/>
                            <a:pt x="604132" y="269082"/>
                            <a:pt x="529827" y="269082"/>
                          </a:cubicBezTo>
                          <a:cubicBezTo>
                            <a:pt x="455522" y="269082"/>
                            <a:pt x="395286" y="208846"/>
                            <a:pt x="395286" y="134541"/>
                          </a:cubicBezTo>
                          <a:cubicBezTo>
                            <a:pt x="395286" y="60236"/>
                            <a:pt x="455522" y="0"/>
                            <a:pt x="5298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algn="ctr" defTabSz="914102" eaLnBrk="1" hangingPunct="1">
                        <a:lnSpc>
                          <a:spcPct val="90000"/>
                        </a:lnSpc>
                        <a:defRPr/>
                      </a:pPr>
                      <a:endParaRPr lang="en-US" sz="1961" b="1" kern="0">
                        <a:solidFill>
                          <a:srgbClr val="FFFFFF"/>
                        </a:solidFill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4" name="Group 3"/>
              <p:cNvGrpSpPr/>
              <p:nvPr userDrawn="1"/>
            </p:nvGrpSpPr>
            <p:grpSpPr>
              <a:xfrm>
                <a:off x="249566" y="543029"/>
                <a:ext cx="1720893" cy="3795291"/>
                <a:chOff x="249566" y="543029"/>
                <a:chExt cx="1720893" cy="3795291"/>
              </a:xfrm>
            </p:grpSpPr>
            <p:sp>
              <p:nvSpPr>
                <p:cNvPr id="319" name="Rectangle 318"/>
                <p:cNvSpPr/>
                <p:nvPr/>
              </p:nvSpPr>
              <p:spPr bwMode="auto">
                <a:xfrm>
                  <a:off x="249566" y="543029"/>
                  <a:ext cx="1720893" cy="3795291"/>
                </a:xfrm>
                <a:prstGeom prst="rect">
                  <a:avLst/>
                </a:prstGeom>
                <a:solidFill>
                  <a:srgbClr val="1B3C72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265176" tIns="143428" rIns="179285" bIns="143428"/>
                <a:lstStyle/>
                <a:p>
                  <a:pPr algn="ctr"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72" kern="0"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Security and Management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365563" y="1115018"/>
                  <a:ext cx="1458716" cy="3120525"/>
                  <a:chOff x="419554" y="1199688"/>
                  <a:chExt cx="1458716" cy="3120525"/>
                </a:xfrm>
              </p:grpSpPr>
              <p:grpSp>
                <p:nvGrpSpPr>
                  <p:cNvPr id="321" name="Group 320"/>
                  <p:cNvGrpSpPr/>
                  <p:nvPr/>
                </p:nvGrpSpPr>
                <p:grpSpPr>
                  <a:xfrm>
                    <a:off x="442574" y="1656149"/>
                    <a:ext cx="1027708" cy="303213"/>
                    <a:chOff x="368069" y="1313314"/>
                    <a:chExt cx="1027708" cy="303213"/>
                  </a:xfrm>
                </p:grpSpPr>
                <p:sp>
                  <p:nvSpPr>
                    <p:cNvPr id="340" name="TextBox 339"/>
                    <p:cNvSpPr txBox="1"/>
                    <p:nvPr/>
                  </p:nvSpPr>
                  <p:spPr bwMode="auto">
                    <a:xfrm>
                      <a:off x="736963" y="1314902"/>
                      <a:ext cx="658814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Active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Directory</a:t>
                      </a:r>
                    </a:p>
                  </p:txBody>
                </p:sp>
                <p:pic>
                  <p:nvPicPr>
                    <p:cNvPr id="341" name="Picture 193" descr="Azure Active Directory.png"/>
                    <p:cNvPicPr>
                      <a:picLocks noChangeAspect="1"/>
                    </p:cNvPicPr>
                    <p:nvPr/>
                  </p:nvPicPr>
                  <p:blipFill>
                    <a:blip r:embed="rId40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1313314"/>
                      <a:ext cx="298175" cy="298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2" name="Group 321"/>
                  <p:cNvGrpSpPr/>
                  <p:nvPr/>
                </p:nvGrpSpPr>
                <p:grpSpPr>
                  <a:xfrm>
                    <a:off x="466215" y="2129907"/>
                    <a:ext cx="1004066" cy="301625"/>
                    <a:chOff x="391710" y="1847920"/>
                    <a:chExt cx="1004066" cy="301625"/>
                  </a:xfrm>
                </p:grpSpPr>
                <p:sp>
                  <p:nvSpPr>
                    <p:cNvPr id="338" name="TextBox 337"/>
                    <p:cNvSpPr txBox="1"/>
                    <p:nvPr/>
                  </p:nvSpPr>
                  <p:spPr bwMode="auto">
                    <a:xfrm>
                      <a:off x="736963" y="1847920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Multi-Factor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Authentication</a:t>
                      </a:r>
                    </a:p>
                  </p:txBody>
                </p:sp>
                <p:pic>
                  <p:nvPicPr>
                    <p:cNvPr id="339" name="Picture 195" descr="Multi-Factor Authentication.png"/>
                    <p:cNvPicPr>
                      <a:picLocks noChangeAspect="1"/>
                    </p:cNvPicPr>
                    <p:nvPr/>
                  </p:nvPicPr>
                  <p:blipFill>
                    <a:blip r:embed="rId41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1710" y="1854270"/>
                      <a:ext cx="288064" cy="2881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442574" y="2602077"/>
                    <a:ext cx="1027706" cy="301625"/>
                    <a:chOff x="368069" y="2341251"/>
                    <a:chExt cx="1027706" cy="301625"/>
                  </a:xfrm>
                </p:grpSpPr>
                <p:sp>
                  <p:nvSpPr>
                    <p:cNvPr id="336" name="TextBox 335"/>
                    <p:cNvSpPr txBox="1"/>
                    <p:nvPr/>
                  </p:nvSpPr>
                  <p:spPr bwMode="auto">
                    <a:xfrm>
                      <a:off x="736963" y="2341251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Automation</a:t>
                      </a:r>
                    </a:p>
                  </p:txBody>
                </p:sp>
                <p:pic>
                  <p:nvPicPr>
                    <p:cNvPr id="337" name="Picture 198" descr="Azure automation.png"/>
                    <p:cNvPicPr>
                      <a:picLocks noChangeAspect="1"/>
                    </p:cNvPicPr>
                    <p:nvPr/>
                  </p:nvPicPr>
                  <p:blipFill>
                    <a:blip r:embed="rId42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2347601"/>
                      <a:ext cx="289482" cy="290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4" name="Group 323"/>
                  <p:cNvGrpSpPr/>
                  <p:nvPr/>
                </p:nvGrpSpPr>
                <p:grpSpPr>
                  <a:xfrm>
                    <a:off x="442574" y="1199688"/>
                    <a:ext cx="1027707" cy="285916"/>
                    <a:chOff x="368069" y="762503"/>
                    <a:chExt cx="1027707" cy="285916"/>
                  </a:xfrm>
                </p:grpSpPr>
                <p:sp>
                  <p:nvSpPr>
                    <p:cNvPr id="334" name="TextBox 333"/>
                    <p:cNvSpPr txBox="1"/>
                    <p:nvPr/>
                  </p:nvSpPr>
                  <p:spPr bwMode="auto">
                    <a:xfrm>
                      <a:off x="736963" y="789031"/>
                      <a:ext cx="658813" cy="2328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/>
                    <a:p>
                      <a:pPr defTabSz="913950">
                        <a:lnSpc>
                          <a:spcPct val="90000"/>
                        </a:lnSpc>
                        <a:spcBef>
                          <a:spcPts val="588"/>
                        </a:spcBef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rPr>
                        <a:t>Portal</a:t>
                      </a:r>
                    </a:p>
                  </p:txBody>
                </p:sp>
                <p:pic>
                  <p:nvPicPr>
                    <p:cNvPr id="335" name="Picture 200" descr="Azure subscription.png"/>
                    <p:cNvPicPr>
                      <a:picLocks noChangeAspect="1"/>
                    </p:cNvPicPr>
                    <p:nvPr/>
                  </p:nvPicPr>
                  <p:blipFill>
                    <a:blip r:embed="rId43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762503"/>
                      <a:ext cx="286234" cy="285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5" name="Group 324"/>
                  <p:cNvGrpSpPr/>
                  <p:nvPr/>
                </p:nvGrpSpPr>
                <p:grpSpPr>
                  <a:xfrm>
                    <a:off x="442574" y="3074247"/>
                    <a:ext cx="1027707" cy="301625"/>
                    <a:chOff x="368069" y="2835216"/>
                    <a:chExt cx="1027707" cy="301625"/>
                  </a:xfrm>
                </p:grpSpPr>
                <p:sp>
                  <p:nvSpPr>
                    <p:cNvPr id="332" name="TextBox 331"/>
                    <p:cNvSpPr txBox="1"/>
                    <p:nvPr/>
                  </p:nvSpPr>
                  <p:spPr bwMode="auto">
                    <a:xfrm>
                      <a:off x="736963" y="2835216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Key Vault</a:t>
                      </a:r>
                    </a:p>
                  </p:txBody>
                </p:sp>
                <p:pic>
                  <p:nvPicPr>
                    <p:cNvPr id="333" name="Picture 204" descr="AzureKeyVault_icon_white.png"/>
                    <p:cNvPicPr>
                      <a:picLocks noChangeAspect="1"/>
                    </p:cNvPicPr>
                    <p:nvPr/>
                  </p:nvPicPr>
                  <p:blipFill>
                    <a:blip r:embed="rId4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2835216"/>
                      <a:ext cx="266988" cy="2966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6" name="Group 325"/>
                  <p:cNvGrpSpPr/>
                  <p:nvPr/>
                </p:nvGrpSpPr>
                <p:grpSpPr>
                  <a:xfrm>
                    <a:off x="419554" y="3546417"/>
                    <a:ext cx="1458716" cy="301625"/>
                    <a:chOff x="345049" y="3328988"/>
                    <a:chExt cx="1458716" cy="301625"/>
                  </a:xfrm>
                </p:grpSpPr>
                <p:sp>
                  <p:nvSpPr>
                    <p:cNvPr id="330" name="TextBox 329"/>
                    <p:cNvSpPr txBox="1"/>
                    <p:nvPr/>
                  </p:nvSpPr>
                  <p:spPr bwMode="auto">
                    <a:xfrm>
                      <a:off x="736963" y="3328988"/>
                      <a:ext cx="106680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Store/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Marketplace</a:t>
                      </a:r>
                    </a:p>
                  </p:txBody>
                </p:sp>
                <p:pic>
                  <p:nvPicPr>
                    <p:cNvPr id="331" name="Picture 230" descr="Azure Marketplace.png"/>
                    <p:cNvPicPr>
                      <a:picLocks noChangeAspect="1"/>
                    </p:cNvPicPr>
                    <p:nvPr/>
                  </p:nvPicPr>
                  <p:blipFill>
                    <a:blip r:embed="rId45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45049" y="3338513"/>
                      <a:ext cx="291101" cy="2915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27" name="Group 326"/>
                  <p:cNvGrpSpPr/>
                  <p:nvPr/>
                </p:nvGrpSpPr>
                <p:grpSpPr>
                  <a:xfrm>
                    <a:off x="442574" y="4018588"/>
                    <a:ext cx="1029294" cy="301625"/>
                    <a:chOff x="368069" y="3867931"/>
                    <a:chExt cx="1029294" cy="301625"/>
                  </a:xfrm>
                </p:grpSpPr>
                <p:pic>
                  <p:nvPicPr>
                    <p:cNvPr id="328" name="Picture 412"/>
                    <p:cNvPicPr>
                      <a:picLocks noChangeAspect="1"/>
                    </p:cNvPicPr>
                    <p:nvPr/>
                  </p:nvPicPr>
                  <p:blipFill>
                    <a:blip r:embed="rId46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069" y="3891744"/>
                      <a:ext cx="252343" cy="2522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29" name="TextBox 328"/>
                    <p:cNvSpPr txBox="1"/>
                    <p:nvPr/>
                  </p:nvSpPr>
                  <p:spPr bwMode="auto">
                    <a:xfrm>
                      <a:off x="736963" y="3867931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VM Image Gallery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and VM Depot</a:t>
                      </a:r>
                    </a:p>
                  </p:txBody>
                </p:sp>
              </p:grpSp>
            </p:grpSp>
          </p:grpSp>
          <p:grpSp>
            <p:nvGrpSpPr>
              <p:cNvPr id="13" name="Group 12"/>
              <p:cNvGrpSpPr/>
              <p:nvPr userDrawn="1"/>
            </p:nvGrpSpPr>
            <p:grpSpPr>
              <a:xfrm>
                <a:off x="10572607" y="543029"/>
                <a:ext cx="1619393" cy="3786173"/>
                <a:chOff x="10572607" y="543029"/>
                <a:chExt cx="1619393" cy="3786173"/>
              </a:xfrm>
            </p:grpSpPr>
            <p:sp>
              <p:nvSpPr>
                <p:cNvPr id="288" name="Rectangle 287"/>
                <p:cNvSpPr/>
                <p:nvPr/>
              </p:nvSpPr>
              <p:spPr bwMode="auto">
                <a:xfrm>
                  <a:off x="10572607" y="543029"/>
                  <a:ext cx="1619393" cy="3786173"/>
                </a:xfrm>
                <a:prstGeom prst="rect">
                  <a:avLst/>
                </a:prstGeom>
                <a:solidFill>
                  <a:srgbClr val="1B3C72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265176" tIns="143428" rIns="179285" bIns="143428"/>
                <a:lstStyle/>
                <a:p>
                  <a:pPr algn="ctr"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72" kern="0"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Hybrid</a:t>
                  </a:r>
                </a:p>
                <a:p>
                  <a:pPr algn="ctr" defTabSz="895923" ea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72" kern="0"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Operations</a:t>
                  </a:r>
                </a:p>
              </p:txBody>
            </p:sp>
            <p:grpSp>
              <p:nvGrpSpPr>
                <p:cNvPr id="12" name="Group 11"/>
                <p:cNvGrpSpPr/>
                <p:nvPr userDrawn="1"/>
              </p:nvGrpSpPr>
              <p:grpSpPr>
                <a:xfrm>
                  <a:off x="10757536" y="1170330"/>
                  <a:ext cx="1249535" cy="2996155"/>
                  <a:chOff x="10729741" y="1170330"/>
                  <a:chExt cx="1249535" cy="2996155"/>
                </a:xfrm>
              </p:grpSpPr>
              <p:grpSp>
                <p:nvGrpSpPr>
                  <p:cNvPr id="7" name="Group 6"/>
                  <p:cNvGrpSpPr/>
                  <p:nvPr userDrawn="1"/>
                </p:nvGrpSpPr>
                <p:grpSpPr>
                  <a:xfrm>
                    <a:off x="10729741" y="2078817"/>
                    <a:ext cx="1064688" cy="300038"/>
                    <a:chOff x="10729741" y="1826583"/>
                    <a:chExt cx="1064688" cy="300038"/>
                  </a:xfrm>
                </p:grpSpPr>
                <p:sp>
                  <p:nvSpPr>
                    <p:cNvPr id="317" name="TextBox 316"/>
                    <p:cNvSpPr txBox="1"/>
                    <p:nvPr/>
                  </p:nvSpPr>
                  <p:spPr bwMode="auto">
                    <a:xfrm>
                      <a:off x="11135616" y="1826583"/>
                      <a:ext cx="658813" cy="300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Backup</a:t>
                      </a:r>
                    </a:p>
                  </p:txBody>
                </p:sp>
                <p:pic>
                  <p:nvPicPr>
                    <p:cNvPr id="318" name="Picture 206" descr="Backup Service.png"/>
                    <p:cNvPicPr>
                      <a:picLocks noChangeAspect="1"/>
                    </p:cNvPicPr>
                    <p:nvPr/>
                  </p:nvPicPr>
                  <p:blipFill>
                    <a:blip r:embed="rId47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29741" y="1828595"/>
                      <a:ext cx="296404" cy="29601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10" name="Group 9"/>
                  <p:cNvGrpSpPr/>
                  <p:nvPr userDrawn="1"/>
                </p:nvGrpSpPr>
                <p:grpSpPr>
                  <a:xfrm>
                    <a:off x="10735019" y="3417554"/>
                    <a:ext cx="1059409" cy="301625"/>
                    <a:chOff x="10735019" y="3369011"/>
                    <a:chExt cx="1059409" cy="301625"/>
                  </a:xfrm>
                </p:grpSpPr>
                <p:sp>
                  <p:nvSpPr>
                    <p:cNvPr id="315" name="TextBox 314"/>
                    <p:cNvSpPr txBox="1"/>
                    <p:nvPr/>
                  </p:nvSpPr>
                  <p:spPr bwMode="auto">
                    <a:xfrm>
                      <a:off x="11135616" y="3369011"/>
                      <a:ext cx="658812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Site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Recovery</a:t>
                      </a:r>
                    </a:p>
                  </p:txBody>
                </p:sp>
                <p:pic>
                  <p:nvPicPr>
                    <p:cNvPr id="316" name="Picture 210" descr="Site Recovery.png"/>
                    <p:cNvPicPr>
                      <a:picLocks noChangeAspect="1"/>
                    </p:cNvPicPr>
                    <p:nvPr/>
                  </p:nvPicPr>
                  <p:blipFill>
                    <a:blip r:embed="rId48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5019" y="3369011"/>
                      <a:ext cx="285848" cy="2862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9" name="Group 8"/>
                  <p:cNvGrpSpPr/>
                  <p:nvPr userDrawn="1"/>
                </p:nvGrpSpPr>
                <p:grpSpPr>
                  <a:xfrm>
                    <a:off x="10734570" y="2971838"/>
                    <a:ext cx="1059859" cy="300037"/>
                    <a:chOff x="10734570" y="2856179"/>
                    <a:chExt cx="1059859" cy="300037"/>
                  </a:xfrm>
                </p:grpSpPr>
                <p:sp>
                  <p:nvSpPr>
                    <p:cNvPr id="313" name="TextBox 312"/>
                    <p:cNvSpPr txBox="1"/>
                    <p:nvPr/>
                  </p:nvSpPr>
                  <p:spPr bwMode="auto">
                    <a:xfrm>
                      <a:off x="11135616" y="2856179"/>
                      <a:ext cx="658813" cy="3000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Import/Export</a:t>
                      </a:r>
                    </a:p>
                  </p:txBody>
                </p:sp>
                <p:pic>
                  <p:nvPicPr>
                    <p:cNvPr id="314" name="Picture 212" descr="Storage (Azure).png"/>
                    <p:cNvPicPr>
                      <a:picLocks noChangeAspect="1"/>
                    </p:cNvPicPr>
                    <p:nvPr/>
                  </p:nvPicPr>
                  <p:blipFill>
                    <a:blip r:embed="rId49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4570" y="2856179"/>
                      <a:ext cx="286746" cy="2863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" name="Group 4"/>
                  <p:cNvGrpSpPr/>
                  <p:nvPr userDrawn="1"/>
                </p:nvGrpSpPr>
                <p:grpSpPr>
                  <a:xfrm>
                    <a:off x="10755293" y="1616047"/>
                    <a:ext cx="1223983" cy="317091"/>
                    <a:chOff x="10755293" y="1282976"/>
                    <a:chExt cx="1223983" cy="317091"/>
                  </a:xfrm>
                </p:grpSpPr>
                <p:sp>
                  <p:nvSpPr>
                    <p:cNvPr id="311" name="TextBox 310"/>
                    <p:cNvSpPr txBox="1"/>
                    <p:nvPr/>
                  </p:nvSpPr>
                  <p:spPr bwMode="auto">
                    <a:xfrm>
                      <a:off x="11135616" y="1291503"/>
                      <a:ext cx="843660" cy="3002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AD Privileged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Identity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Management</a:t>
                      </a:r>
                    </a:p>
                  </p:txBody>
                </p:sp>
                <p:pic>
                  <p:nvPicPr>
                    <p:cNvPr id="312" name="Picture 271"/>
                    <p:cNvPicPr>
                      <a:picLocks noChangeAspect="1"/>
                    </p:cNvPicPr>
                    <p:nvPr/>
                  </p:nvPicPr>
                  <p:blipFill>
                    <a:blip r:embed="rId5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55293" y="1282976"/>
                      <a:ext cx="245301" cy="31709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8" name="Group 7"/>
                  <p:cNvGrpSpPr/>
                  <p:nvPr userDrawn="1"/>
                </p:nvGrpSpPr>
                <p:grpSpPr>
                  <a:xfrm>
                    <a:off x="10737716" y="2524534"/>
                    <a:ext cx="1058300" cy="301625"/>
                    <a:chOff x="10737716" y="2349114"/>
                    <a:chExt cx="1058300" cy="301625"/>
                  </a:xfrm>
                </p:grpSpPr>
                <p:sp>
                  <p:nvSpPr>
                    <p:cNvPr id="309" name="TextBox 308"/>
                    <p:cNvSpPr txBox="1"/>
                    <p:nvPr/>
                  </p:nvSpPr>
                  <p:spPr bwMode="auto">
                    <a:xfrm>
                      <a:off x="11135616" y="2349114"/>
                      <a:ext cx="660400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Operational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Insights</a:t>
                      </a:r>
                    </a:p>
                  </p:txBody>
                </p:sp>
                <p:pic>
                  <p:nvPicPr>
                    <p:cNvPr id="310" name="Picture 329" descr="Operational Insights.png"/>
                    <p:cNvPicPr>
                      <a:picLocks noChangeAspect="1"/>
                    </p:cNvPicPr>
                    <p:nvPr/>
                  </p:nvPicPr>
                  <p:blipFill>
                    <a:blip r:embed="rId51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7716" y="2349114"/>
                      <a:ext cx="280454" cy="28054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6" name="Group 5"/>
                  <p:cNvGrpSpPr/>
                  <p:nvPr userDrawn="1"/>
                </p:nvGrpSpPr>
                <p:grpSpPr>
                  <a:xfrm>
                    <a:off x="10731079" y="1170330"/>
                    <a:ext cx="1063349" cy="300038"/>
                    <a:chOff x="10731079" y="777857"/>
                    <a:chExt cx="1063349" cy="300038"/>
                  </a:xfrm>
                </p:grpSpPr>
                <p:sp>
                  <p:nvSpPr>
                    <p:cNvPr id="299" name="TextBox 298"/>
                    <p:cNvSpPr txBox="1"/>
                    <p:nvPr/>
                  </p:nvSpPr>
                  <p:spPr bwMode="auto">
                    <a:xfrm>
                      <a:off x="11135616" y="777857"/>
                      <a:ext cx="658812" cy="300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Azure AD </a:t>
                      </a:r>
                      <a:b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980" kern="0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Connect Health</a:t>
                      </a:r>
                    </a:p>
                  </p:txBody>
                </p:sp>
                <p:grpSp>
                  <p:nvGrpSpPr>
                    <p:cNvPr id="300" name="Group 2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731079" y="777857"/>
                      <a:ext cx="293729" cy="278603"/>
                      <a:chOff x="10757647" y="1125048"/>
                      <a:chExt cx="293741" cy="279390"/>
                    </a:xfrm>
                  </p:grpSpPr>
                  <p:pic>
                    <p:nvPicPr>
                      <p:cNvPr id="301" name="Picture 221" descr="Azure Active Directory.png"/>
                      <p:cNvPicPr>
                        <a:picLocks noChangeAspect="1"/>
                      </p:cNvPicPr>
                      <p:nvPr/>
                    </p:nvPicPr>
                    <p:blipFill>
                      <a:blip r:embed="rId40" cstate="print">
                        <a:biLevel thresh="2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647" y="1125048"/>
                        <a:ext cx="262077" cy="262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02" name="Heart 301"/>
                      <p:cNvSpPr/>
                      <p:nvPr/>
                    </p:nvSpPr>
                    <p:spPr bwMode="auto">
                      <a:xfrm>
                        <a:off x="10905290" y="1274695"/>
                        <a:ext cx="146056" cy="128950"/>
                      </a:xfrm>
                      <a:prstGeom prst="heart">
                        <a:avLst/>
                      </a:prstGeom>
                      <a:solidFill>
                        <a:srgbClr val="FFFFFF"/>
                      </a:solidFill>
                      <a:ln w="12700" cap="flat" cmpd="sng" algn="ctr">
                        <a:solidFill>
                          <a:srgbClr val="005695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82880" tIns="146304" rIns="182880" bIns="146304"/>
                      <a:lstStyle/>
                      <a:p>
                        <a:pPr algn="ctr" defTabSz="914102" eaLnBrk="1" hangingPunct="1">
                          <a:lnSpc>
                            <a:spcPct val="90000"/>
                          </a:lnSpc>
                          <a:defRPr/>
                        </a:pPr>
                        <a:endParaRPr lang="en-US" sz="1961" b="1" kern="0">
                          <a:solidFill>
                            <a:srgbClr val="FFFFFF"/>
                          </a:solidFill>
                          <a:latin typeface="Segoe UI 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grpSp>
                    <p:nvGrpSpPr>
                      <p:cNvPr id="303" name="Group 2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911015" y="1312918"/>
                        <a:ext cx="107890" cy="50915"/>
                        <a:chOff x="11033154" y="1382736"/>
                        <a:chExt cx="155481" cy="72283"/>
                      </a:xfrm>
                    </p:grpSpPr>
                    <p:cxnSp>
                      <p:nvCxnSpPr>
                        <p:cNvPr id="304" name="Straight Connector 303"/>
                        <p:cNvCxnSpPr/>
                        <p:nvPr/>
                      </p:nvCxnSpPr>
                      <p:spPr>
                        <a:xfrm flipV="1">
                          <a:off x="11034055" y="1414354"/>
                          <a:ext cx="50333" cy="0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5" name="Straight Connector 304"/>
                        <p:cNvCxnSpPr/>
                        <p:nvPr/>
                      </p:nvCxnSpPr>
                      <p:spPr>
                        <a:xfrm flipV="1">
                          <a:off x="11139295" y="1418875"/>
                          <a:ext cx="50333" cy="0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6" name="Straight Connector 305"/>
                        <p:cNvCxnSpPr/>
                        <p:nvPr/>
                      </p:nvCxnSpPr>
                      <p:spPr>
                        <a:xfrm>
                          <a:off x="11114130" y="1382713"/>
                          <a:ext cx="0" cy="70062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7" name="Straight Connector 306"/>
                        <p:cNvCxnSpPr/>
                        <p:nvPr/>
                      </p:nvCxnSpPr>
                      <p:spPr>
                        <a:xfrm flipV="1">
                          <a:off x="11082100" y="1387233"/>
                          <a:ext cx="25166" cy="27121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  <p:cxnSp>
                      <p:nvCxnSpPr>
                        <p:cNvPr id="308" name="Straight Connector 307"/>
                        <p:cNvCxnSpPr/>
                        <p:nvPr/>
                      </p:nvCxnSpPr>
                      <p:spPr>
                        <a:xfrm flipV="1">
                          <a:off x="11107266" y="1418875"/>
                          <a:ext cx="34318" cy="36161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005695"/>
                          </a:solidFill>
                          <a:prstDash val="solid"/>
                          <a:headEnd type="none"/>
                          <a:tailEnd type="none"/>
                        </a:ln>
                        <a:effectLst/>
                      </p:spPr>
                    </p:cxnSp>
                  </p:grpSp>
                </p:grpSp>
              </p:grpSp>
              <p:grpSp>
                <p:nvGrpSpPr>
                  <p:cNvPr id="11" name="Group 10"/>
                  <p:cNvGrpSpPr/>
                  <p:nvPr userDrawn="1"/>
                </p:nvGrpSpPr>
                <p:grpSpPr>
                  <a:xfrm>
                    <a:off x="10734275" y="3864860"/>
                    <a:ext cx="1060154" cy="301625"/>
                    <a:chOff x="10734275" y="3881794"/>
                    <a:chExt cx="1060154" cy="301625"/>
                  </a:xfrm>
                </p:grpSpPr>
                <p:sp>
                  <p:nvSpPr>
                    <p:cNvPr id="297" name="TextBox 296"/>
                    <p:cNvSpPr txBox="1"/>
                    <p:nvPr/>
                  </p:nvSpPr>
                  <p:spPr>
                    <a:xfrm>
                      <a:off x="11135616" y="3881794"/>
                      <a:ext cx="658813" cy="301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27971" rIns="0" bIns="0" anchor="ctr" anchorCtr="0"/>
                    <a:lstStyle>
                      <a:defPPr>
                        <a:defRPr lang="en-US"/>
                      </a:defPPr>
                      <a:lvl1pPr defTabSz="932317">
                        <a:lnSpc>
                          <a:spcPct val="90000"/>
                        </a:lnSpc>
                        <a:spcBef>
                          <a:spcPts val="600"/>
                        </a:spcBef>
                        <a:defRPr sz="1000">
                          <a:gradFill>
                            <a:gsLst>
                              <a:gs pos="76250">
                                <a:schemeClr val="bg1"/>
                              </a:gs>
                              <a:gs pos="31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8"/>
                          <a:cs typeface="Segoe UI Light" panose="020B0502040204020203" pitchFamily="34" charset="0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en-US" sz="980" kern="0" err="1"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StorSimple</a:t>
                      </a:r>
                      <a:endParaRPr lang="en-US" sz="980" kern="0"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pic>
                  <p:nvPicPr>
                    <p:cNvPr id="298" name="Picture 208" descr="StorSimple.png"/>
                    <p:cNvPicPr>
                      <a:picLocks noChangeAspect="1"/>
                    </p:cNvPicPr>
                    <p:nvPr/>
                  </p:nvPicPr>
                  <p:blipFill>
                    <a:blip r:embed="rId52" cstate="print">
                      <a:biLevel thresh="2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34275" y="3881794"/>
                      <a:ext cx="287337" cy="2873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</p:grpSp>
        <p:sp>
          <p:nvSpPr>
            <p:cNvPr id="265" name="Rectangle 264"/>
            <p:cNvSpPr/>
            <p:nvPr/>
          </p:nvSpPr>
          <p:spPr bwMode="auto">
            <a:xfrm>
              <a:off x="-102722" y="5682116"/>
              <a:ext cx="12641920" cy="1282663"/>
            </a:xfrm>
            <a:prstGeom prst="rect">
              <a:avLst/>
            </a:prstGeom>
            <a:solidFill>
              <a:srgbClr val="00284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79285" tIns="91440" rIns="179285" bIns="143428"/>
            <a:lstStyle/>
            <a:p>
              <a:pPr algn="ctr" defTabSz="895923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72" kern="0">
                  <a:gradFill>
                    <a:gsLst>
                      <a:gs pos="76250">
                        <a:srgbClr val="FFFFFF"/>
                      </a:gs>
                      <a:gs pos="31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Datacenter Infrastructure (24 regions, 19 online)</a:t>
              </a: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-237835" y="6137034"/>
              <a:ext cx="12912145" cy="841365"/>
              <a:chOff x="-19051" y="6476517"/>
              <a:chExt cx="12493626" cy="693589"/>
            </a:xfrm>
          </p:grpSpPr>
          <p:pic>
            <p:nvPicPr>
              <p:cNvPr id="267" name="Picture 2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6258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8" name="Picture 44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8913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9" name="Picture 45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1567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0" name="Picture 46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69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1" name="Picture 47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2345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2" name="Picture 48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5000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3" name="Picture 49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7654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50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0309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5" name="Picture 51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963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" name="Picture 52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5618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" name="Picture 53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8272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" name="Picture 54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0927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" name="Picture 56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3358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" name="Picture 57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6236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1" name="Picture 58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051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2" name="Picture 59"/>
              <p:cNvPicPr>
                <a:picLocks noChangeAspect="1"/>
              </p:cNvPicPr>
              <p:nvPr/>
            </p:nvPicPr>
            <p:blipFill>
              <a:blip r:embed="rId53" cstate="print">
                <a:duotone>
                  <a:srgbClr val="D2D2D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04" y="6476517"/>
                <a:ext cx="758339" cy="6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796047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hite with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>
              <a:solidFill>
                <a:srgbClr val="000000"/>
              </a:solidFill>
              <a:latin typeface="Segoe UI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7500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lang="en-US" sz="3137" kern="1200" spc="0" baseline="0" dirty="0" smtClean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</a:pPr>
            <a:r>
              <a:rPr lang="en-US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161301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lue with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>
              <a:solidFill>
                <a:srgbClr val="000000"/>
              </a:solidFill>
              <a:latin typeface="Segoe UI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lang="en-US" sz="3137" kern="1200" spc="0" baseline="0" dirty="0" smtClean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</a:pPr>
            <a:r>
              <a:rPr lang="en-US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502497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Grey with bullets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6274973" cy="1943393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7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72290" indent="-28012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84740" indent="267671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52410" indent="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176507" indent="-22409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557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7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8578" tIns="34288" rIns="68578" bIns="34288"/>
          <a:lstStyle/>
          <a:p>
            <a:pPr defTabSz="9143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3">
              <a:solidFill>
                <a:srgbClr val="000000"/>
              </a:solidFill>
              <a:latin typeface="Segoe UI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1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4"/>
            <a:ext cx="10883158" cy="615609"/>
          </a:xfrm>
        </p:spPr>
        <p:txBody>
          <a:bodyPr/>
          <a:lstStyle>
            <a:lvl1pPr marL="0" indent="0">
              <a:buFontTx/>
              <a:buNone/>
              <a:defRPr sz="3137" baseline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76511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363200" cy="723899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pPr algn="l"/>
            <a:fld id="{085FC55E-D7AA-4507-97DA-CFE96CCDFE05}" type="slidenum">
              <a:rPr lang="en-US" smtClean="0"/>
              <a:pPr algn="l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450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31692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Green">
    <p:bg>
      <p:bgPr>
        <a:solidFill>
          <a:srgbClr val="89C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91102"/>
            <a:ext cx="5826760" cy="1267431"/>
          </a:xfrm>
        </p:spPr>
        <p:txBody>
          <a:bodyPr/>
          <a:lstStyle>
            <a:lvl1pPr marL="0" indent="0">
              <a:buNone/>
              <a:defRPr sz="3921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73750">
                      <a:schemeClr val="bg1"/>
                    </a:gs>
                    <a:gs pos="36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3" y="0"/>
            <a:ext cx="60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9239" y="1635897"/>
            <a:ext cx="5737119" cy="561290"/>
          </a:xfrm>
        </p:spPr>
        <p:txBody>
          <a:bodyPr/>
          <a:lstStyle>
            <a:lvl1pPr marL="0" indent="0">
              <a:buNone/>
              <a:defRPr sz="2745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6234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77084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0"/>
            <a:ext cx="5826759" cy="126743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3921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7"/>
            <a:ext cx="5826759" cy="561290"/>
          </a:xfrm>
        </p:spPr>
        <p:txBody>
          <a:bodyPr/>
          <a:lstStyle>
            <a:lvl1pPr marL="0" indent="0">
              <a:buNone/>
              <a:defRPr sz="274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02231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2240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69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9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96343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81102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3843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08826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189176"/>
            <a:ext cx="5378548" cy="2377940"/>
          </a:xfrm>
        </p:spPr>
        <p:txBody>
          <a:bodyPr wrap="square">
            <a:spAutoFit/>
          </a:bodyPr>
          <a:lstStyle>
            <a:lvl1pPr marL="392169" indent="-392169">
              <a:spcBef>
                <a:spcPts val="1200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137"/>
            </a:lvl1pPr>
            <a:lvl2pPr marL="728314" indent="-336145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353"/>
            </a:lvl2pPr>
            <a:lvl3pPr marL="1008435" indent="-280121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1961"/>
            </a:lvl3pPr>
            <a:lvl4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indent="-224097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1471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677400" cy="719667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0"/>
            <a:ext cx="4343400" cy="5050295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952500"/>
            <a:ext cx="5257800" cy="5050295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4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74386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62895188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008336"/>
            <a:ext cx="11653523" cy="561290"/>
          </a:xfrm>
        </p:spPr>
        <p:txBody>
          <a:bodyPr/>
          <a:lstStyle>
            <a:lvl1pPr marL="0" indent="0">
              <a:buFontTx/>
              <a:buNone/>
              <a:defRPr sz="2745" baseline="0"/>
            </a:lvl1pPr>
            <a:lvl2pPr marL="336145" indent="0">
              <a:buFontTx/>
              <a:buNone/>
              <a:defRPr/>
            </a:lvl2pPr>
            <a:lvl3pPr marL="560241" indent="0">
              <a:buFontTx/>
              <a:buNone/>
              <a:defRPr/>
            </a:lvl3pPr>
            <a:lvl4pPr marL="784338" indent="0">
              <a:buFontTx/>
              <a:buNone/>
              <a:defRPr/>
            </a:lvl4pPr>
            <a:lvl5pPr marL="1008435" indent="0">
              <a:buFontTx/>
              <a:buNone/>
              <a:defRPr/>
            </a:lvl5pPr>
          </a:lstStyle>
          <a:p>
            <a:pPr lvl="0"/>
            <a:r>
              <a:rPr lang="en-US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44710140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343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158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17440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5441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90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25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92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98929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 algn="l" rtl="0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 algn="l" rtl="0">
              <a:defRPr sz="3200"/>
            </a:lvl1pPr>
            <a:lvl2pPr algn="l" rtl="0">
              <a:defRPr sz="2800"/>
            </a:lvl2pPr>
            <a:lvl3pPr algn="l" rtl="0">
              <a:defRPr sz="2400"/>
            </a:lvl3pPr>
            <a:lvl4pPr algn="l" rtl="0">
              <a:defRPr sz="2000"/>
            </a:lvl4pPr>
            <a:lvl5pPr algn="l"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algn="l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85FC55E-D7AA-4507-97DA-CFE96CCDFE05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75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4739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28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02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44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eaLnBrk="1" hangingPunct="1"/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24949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14067"/>
            <a:ext cx="11655840" cy="89966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10288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fontAlgn="auto">
              <a:spcBef>
                <a:spcPts val="0"/>
              </a:spcBef>
              <a:spcAft>
                <a:spcPts val="0"/>
              </a:spcAft>
            </a:pPr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842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4919839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04219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501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 algn="l" rtl="0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 marL="0" indent="0" algn="l" rtl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algn="l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51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98013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712575" y="6356350"/>
            <a:ext cx="4794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6803B-0062-44DE-A71B-6894AE5D7B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06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9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712575" y="6356350"/>
            <a:ext cx="4794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9DDDE-6BFB-41AC-993D-B7C5C56F0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22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 rtl="0">
              <a:defRPr sz="4000" b="1" cap="all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D23C6-76E3-4527-8E7F-137FE8FA9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30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19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7621D-2F62-469E-91EB-FB3E7CB0D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907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12770-0E75-46B0-81A9-0CB40AA56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986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19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4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6E6D6-E3C0-4161-9941-AE06AF593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797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94676-8AF4-4224-AC92-69E24916D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132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BB021-B148-44F7-861F-2221E9C02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576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A97B-7FA1-46A5-9748-C05D32C1A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8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"/>
            <a:ext cx="12184671" cy="68557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831850" y="2210540"/>
            <a:ext cx="10515600" cy="1242874"/>
          </a:xfrm>
        </p:spPr>
        <p:txBody>
          <a:bodyPr anchor="ctr"/>
          <a:lstStyle>
            <a:lvl1pPr algn="ctr" rtl="0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3729761"/>
            <a:ext cx="10515600" cy="1655762"/>
          </a:xfrm>
        </p:spPr>
        <p:txBody>
          <a:bodyPr>
            <a:normAutofit/>
          </a:bodyPr>
          <a:lstStyle>
            <a:lvl1pPr marL="0" indent="0" algn="l" rtl="0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931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CA78D-0965-4D5B-904F-7187604A2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7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2D80C-5FB7-46B7-8D00-0893A3E5F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826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, &quot;special&quot; slid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613" y="3187700"/>
            <a:ext cx="7164387" cy="28225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613" y="1514475"/>
            <a:ext cx="7164387" cy="150018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8" name="Left Mask"/>
          <p:cNvSpPr/>
          <p:nvPr userDrawn="1"/>
        </p:nvSpPr>
        <p:spPr bwMode="auto">
          <a:xfrm>
            <a:off x="0" y="1514475"/>
            <a:ext cx="4011613" cy="15001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450" y="1873250"/>
            <a:ext cx="841375" cy="84137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50" y="1514475"/>
            <a:ext cx="2825750" cy="150018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TechEd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>
            <a:fillRect/>
          </a:stretch>
        </p:blipFill>
        <p:spPr bwMode="auto">
          <a:xfrm>
            <a:off x="1401763" y="1743075"/>
            <a:ext cx="206692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12" name="Top Mask"/>
          <p:cNvSpPr/>
          <p:nvPr userDrawn="1"/>
        </p:nvSpPr>
        <p:spPr bwMode="auto">
          <a:xfrm>
            <a:off x="0" y="0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Right Mask"/>
          <p:cNvSpPr/>
          <p:nvPr userDrawn="1"/>
        </p:nvSpPr>
        <p:spPr bwMode="auto">
          <a:xfrm>
            <a:off x="11176000" y="1630363"/>
            <a:ext cx="1016000" cy="41560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Demo Tile"/>
          <p:cNvGrpSpPr>
            <a:grpSpLocks/>
          </p:cNvGrpSpPr>
          <p:nvPr userDrawn="1"/>
        </p:nvGrpSpPr>
        <p:grpSpPr bwMode="auto">
          <a:xfrm>
            <a:off x="1017588" y="3187700"/>
            <a:ext cx="2828925" cy="2827338"/>
            <a:chOff x="1022073" y="-1135906"/>
            <a:chExt cx="2827252" cy="2827252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/>
            <a:p>
              <a:pPr algn="ctr" defTabSz="9140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44515 w 122"/>
                <a:gd name="T1" fmla="*/ 1099089 h 224"/>
                <a:gd name="T2" fmla="*/ 843002 w 122"/>
                <a:gd name="T3" fmla="*/ 176496 h 224"/>
                <a:gd name="T4" fmla="*/ 955402 w 122"/>
                <a:gd name="T5" fmla="*/ 232654 h 224"/>
                <a:gd name="T6" fmla="*/ 955402 w 122"/>
                <a:gd name="T7" fmla="*/ 328924 h 224"/>
                <a:gd name="T8" fmla="*/ 136486 w 122"/>
                <a:gd name="T9" fmla="*/ 601691 h 224"/>
                <a:gd name="T10" fmla="*/ 112400 w 122"/>
                <a:gd name="T11" fmla="*/ 609713 h 224"/>
                <a:gd name="T12" fmla="*/ 16057 w 122"/>
                <a:gd name="T13" fmla="*/ 513443 h 224"/>
                <a:gd name="T14" fmla="*/ 80286 w 122"/>
                <a:gd name="T15" fmla="*/ 401127 h 224"/>
                <a:gd name="T16" fmla="*/ 64229 w 122"/>
                <a:gd name="T17" fmla="*/ 465308 h 224"/>
                <a:gd name="T18" fmla="*/ 72257 w 122"/>
                <a:gd name="T19" fmla="*/ 529488 h 224"/>
                <a:gd name="T20" fmla="*/ 112400 w 122"/>
                <a:gd name="T21" fmla="*/ 561578 h 224"/>
                <a:gd name="T22" fmla="*/ 891174 w 122"/>
                <a:gd name="T23" fmla="*/ 328924 h 224"/>
                <a:gd name="T24" fmla="*/ 923288 w 122"/>
                <a:gd name="T25" fmla="*/ 280789 h 224"/>
                <a:gd name="T26" fmla="*/ 867088 w 122"/>
                <a:gd name="T27" fmla="*/ 216609 h 224"/>
                <a:gd name="T28" fmla="*/ 96343 w 122"/>
                <a:gd name="T29" fmla="*/ 449263 h 224"/>
                <a:gd name="T30" fmla="*/ 80286 w 122"/>
                <a:gd name="T31" fmla="*/ 128361 h 224"/>
                <a:gd name="T32" fmla="*/ 586087 w 122"/>
                <a:gd name="T33" fmla="*/ 72203 h 224"/>
                <a:gd name="T34" fmla="*/ 537916 w 122"/>
                <a:gd name="T35" fmla="*/ 216609 h 224"/>
                <a:gd name="T36" fmla="*/ 112400 w 122"/>
                <a:gd name="T37" fmla="*/ 336947 h 224"/>
                <a:gd name="T38" fmla="*/ 16057 w 122"/>
                <a:gd name="T39" fmla="*/ 248699 h 224"/>
                <a:gd name="T40" fmla="*/ 72257 w 122"/>
                <a:gd name="T41" fmla="*/ 256721 h 224"/>
                <a:gd name="T42" fmla="*/ 128457 w 122"/>
                <a:gd name="T43" fmla="*/ 288812 h 224"/>
                <a:gd name="T44" fmla="*/ 553973 w 122"/>
                <a:gd name="T45" fmla="*/ 112316 h 224"/>
                <a:gd name="T46" fmla="*/ 505801 w 122"/>
                <a:gd name="T47" fmla="*/ 56158 h 224"/>
                <a:gd name="T48" fmla="*/ 96343 w 122"/>
                <a:gd name="T49" fmla="*/ 176496 h 224"/>
                <a:gd name="T50" fmla="*/ 907231 w 122"/>
                <a:gd name="T51" fmla="*/ 914570 h 224"/>
                <a:gd name="T52" fmla="*/ 794830 w 122"/>
                <a:gd name="T53" fmla="*/ 994796 h 224"/>
                <a:gd name="T54" fmla="*/ 883145 w 122"/>
                <a:gd name="T55" fmla="*/ 1099089 h 224"/>
                <a:gd name="T56" fmla="*/ 698487 w 122"/>
                <a:gd name="T57" fmla="*/ 1668689 h 224"/>
                <a:gd name="T58" fmla="*/ 594116 w 122"/>
                <a:gd name="T59" fmla="*/ 1797050 h 224"/>
                <a:gd name="T60" fmla="*/ 329172 w 122"/>
                <a:gd name="T61" fmla="*/ 1708802 h 224"/>
                <a:gd name="T62" fmla="*/ 144515 w 122"/>
                <a:gd name="T63" fmla="*/ 1500216 h 224"/>
                <a:gd name="T64" fmla="*/ 232829 w 122"/>
                <a:gd name="T65" fmla="*/ 1099089 h 224"/>
                <a:gd name="T66" fmla="*/ 184658 w 122"/>
                <a:gd name="T67" fmla="*/ 906548 h 224"/>
                <a:gd name="T68" fmla="*/ 80286 w 122"/>
                <a:gd name="T69" fmla="*/ 874457 h 224"/>
                <a:gd name="T70" fmla="*/ 16057 w 122"/>
                <a:gd name="T71" fmla="*/ 786209 h 224"/>
                <a:gd name="T72" fmla="*/ 24086 w 122"/>
                <a:gd name="T73" fmla="*/ 714006 h 224"/>
                <a:gd name="T74" fmla="*/ 843002 w 122"/>
                <a:gd name="T75" fmla="*/ 441240 h 224"/>
                <a:gd name="T76" fmla="*/ 963431 w 122"/>
                <a:gd name="T77" fmla="*/ 529488 h 224"/>
                <a:gd name="T78" fmla="*/ 907231 w 122"/>
                <a:gd name="T79" fmla="*/ 649826 h 224"/>
                <a:gd name="T80" fmla="*/ 449601 w 122"/>
                <a:gd name="T81" fmla="*/ 842367 h 224"/>
                <a:gd name="T82" fmla="*/ 578058 w 122"/>
                <a:gd name="T83" fmla="*/ 1099089 h 224"/>
                <a:gd name="T84" fmla="*/ 658344 w 122"/>
                <a:gd name="T85" fmla="*/ 762142 h 224"/>
                <a:gd name="T86" fmla="*/ 955402 w 122"/>
                <a:gd name="T87" fmla="*/ 770164 h 224"/>
                <a:gd name="T88" fmla="*/ 907231 w 122"/>
                <a:gd name="T89" fmla="*/ 914570 h 224"/>
                <a:gd name="T90" fmla="*/ 891174 w 122"/>
                <a:gd name="T91" fmla="*/ 601691 h 224"/>
                <a:gd name="T92" fmla="*/ 923288 w 122"/>
                <a:gd name="T93" fmla="*/ 545533 h 224"/>
                <a:gd name="T94" fmla="*/ 867088 w 122"/>
                <a:gd name="T95" fmla="*/ 489375 h 224"/>
                <a:gd name="T96" fmla="*/ 200715 w 122"/>
                <a:gd name="T97" fmla="*/ 689939 h 224"/>
                <a:gd name="T98" fmla="*/ 96343 w 122"/>
                <a:gd name="T99" fmla="*/ 714006 h 224"/>
                <a:gd name="T100" fmla="*/ 64229 w 122"/>
                <a:gd name="T101" fmla="*/ 738074 h 224"/>
                <a:gd name="T102" fmla="*/ 64229 w 122"/>
                <a:gd name="T103" fmla="*/ 770164 h 224"/>
                <a:gd name="T104" fmla="*/ 96343 w 122"/>
                <a:gd name="T105" fmla="*/ 826322 h 224"/>
                <a:gd name="T106" fmla="*/ 200715 w 122"/>
                <a:gd name="T107" fmla="*/ 858412 h 224"/>
                <a:gd name="T108" fmla="*/ 281001 w 122"/>
                <a:gd name="T109" fmla="*/ 962705 h 224"/>
                <a:gd name="T110" fmla="*/ 401430 w 122"/>
                <a:gd name="T111" fmla="*/ 1099089 h 224"/>
                <a:gd name="T112" fmla="*/ 385372 w 122"/>
                <a:gd name="T113" fmla="*/ 802254 h 224"/>
                <a:gd name="T114" fmla="*/ 393401 w 122"/>
                <a:gd name="T115" fmla="*/ 746097 h 224"/>
                <a:gd name="T116" fmla="*/ 907231 w 122"/>
                <a:gd name="T117" fmla="*/ 786209 h 224"/>
                <a:gd name="T118" fmla="*/ 674402 w 122"/>
                <a:gd name="T119" fmla="*/ 810277 h 224"/>
                <a:gd name="T120" fmla="*/ 626230 w 122"/>
                <a:gd name="T121" fmla="*/ 1099089 h 224"/>
                <a:gd name="T122" fmla="*/ 746659 w 122"/>
                <a:gd name="T123" fmla="*/ 994796 h 224"/>
                <a:gd name="T124" fmla="*/ 891174 w 122"/>
                <a:gd name="T125" fmla="*/ 866435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 useBgFill="1">
        <p:nvSpPr>
          <p:cNvPr id="17" name="Bottom Mask"/>
          <p:cNvSpPr/>
          <p:nvPr userDrawn="1"/>
        </p:nvSpPr>
        <p:spPr bwMode="auto">
          <a:xfrm>
            <a:off x="4011613" y="6010275"/>
            <a:ext cx="818038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defTabSz="91409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80140" y="1586586"/>
            <a:ext cx="5551186" cy="1378644"/>
          </a:xfrm>
        </p:spPr>
        <p:txBody>
          <a:bodyPr anchor="ctr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54241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10875" y="312651"/>
            <a:ext cx="11151917" cy="66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0874" y="1451223"/>
            <a:ext cx="11378959" cy="103470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267" spc="-133" baseline="0">
                <a:latin typeface="Segoe UI Light"/>
                <a:cs typeface="Segoe UI Ligh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3200" spc="-67" baseline="0">
                <a:latin typeface="Segoe UI Light"/>
                <a:cs typeface="Segoe UI Ligh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1712575" y="6356350"/>
            <a:ext cx="4794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6803B-0062-44DE-A71B-6894AE5D7B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881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9902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"/>
            <a:ext cx="12184671" cy="68557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831850" y="2210540"/>
            <a:ext cx="10515600" cy="1242874"/>
          </a:xfrm>
        </p:spPr>
        <p:txBody>
          <a:bodyPr anchor="ctr"/>
          <a:lstStyle>
            <a:lvl1pPr algn="ctr" rtl="0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3729761"/>
            <a:ext cx="10515600" cy="1655762"/>
          </a:xfrm>
        </p:spPr>
        <p:txBody>
          <a:bodyPr>
            <a:normAutofit/>
          </a:bodyPr>
          <a:lstStyle>
            <a:lvl1pPr marL="0" indent="0" algn="l" rtl="0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0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 rtl="0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/>
          <a:lstStyle>
            <a:lvl1pPr marL="0" indent="0" algn="ctr" rtl="0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8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30" y="2398205"/>
            <a:ext cx="4068274" cy="719667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52499"/>
            <a:ext cx="2628900" cy="5224464"/>
          </a:xfrm>
        </p:spPr>
        <p:txBody>
          <a:bodyPr vert="eaVert"/>
          <a:lstStyle>
            <a:lvl1pPr algn="l"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2499"/>
            <a:ext cx="7734300" cy="5224463"/>
          </a:xfrm>
        </p:spPr>
        <p:txBody>
          <a:bodyPr vert="eaVert"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image" Target="../media/image14.pn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74.png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9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4790"/>
            <a:ext cx="9677400" cy="520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1" y="6452734"/>
            <a:ext cx="551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C55E-D7AA-4507-97DA-CFE96CCD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4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מציין מיקום של כותרת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סגנון כותרת של תבנית בסיס</a:t>
            </a:r>
          </a:p>
        </p:txBody>
      </p:sp>
      <p:sp>
        <p:nvSpPr>
          <p:cNvPr id="3075" name="מציין מיקום טקסט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</a:p>
          <a:p>
            <a:pPr lvl="1"/>
            <a:r>
              <a:rPr lang="he-IL" altLang="he-IL"/>
              <a:t>רמה שנייה</a:t>
            </a:r>
          </a:p>
          <a:p>
            <a:pPr lvl="2"/>
            <a:r>
              <a:rPr lang="he-IL" altLang="he-IL"/>
              <a:t>רמה שלישית</a:t>
            </a:r>
          </a:p>
          <a:p>
            <a:pPr lvl="3"/>
            <a:r>
              <a:rPr lang="he-IL" altLang="he-IL"/>
              <a:t>רמה רביעית</a:t>
            </a:r>
          </a:p>
          <a:p>
            <a:pPr lvl="4"/>
            <a:r>
              <a:rPr lang="he-IL" alt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57E845A-6110-4E05-B09D-F606B3E09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מציין מיקום של מספר שקופית 5"/>
          <p:cNvSpPr txBox="1">
            <a:spLocks/>
          </p:cNvSpPr>
          <p:nvPr userDrawn="1"/>
        </p:nvSpPr>
        <p:spPr>
          <a:xfrm flipH="1">
            <a:off x="11712575" y="6356350"/>
            <a:ext cx="4794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BC6803B-0062-44DE-A71B-6894AE5D7B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5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</p:sldLayoutIdLst>
  <p:hf hdr="0" ftr="0" dt="0"/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book.js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ubtitle 2"/>
          <p:cNvSpPr>
            <a:spLocks noGrp="1"/>
          </p:cNvSpPr>
          <p:nvPr>
            <p:ph type="subTitle" idx="1"/>
          </p:nvPr>
        </p:nvSpPr>
        <p:spPr>
          <a:xfrm>
            <a:off x="1127125" y="5764863"/>
            <a:ext cx="4503654" cy="1655762"/>
          </a:xfrm>
        </p:spPr>
        <p:txBody>
          <a:bodyPr/>
          <a:lstStyle/>
          <a:p>
            <a:pPr algn="l" rtl="0"/>
            <a:endParaRPr lang="en-US" altLang="he-IL" sz="1600" dirty="0">
              <a:solidFill>
                <a:schemeClr val="bg1"/>
              </a:solidFill>
            </a:endParaRPr>
          </a:p>
        </p:txBody>
      </p:sp>
      <p:sp>
        <p:nvSpPr>
          <p:cNvPr id="31747" name="TextBox 6"/>
          <p:cNvSpPr txBox="1">
            <a:spLocks noChangeArrowheads="1"/>
          </p:cNvSpPr>
          <p:nvPr/>
        </p:nvSpPr>
        <p:spPr bwMode="auto">
          <a:xfrm>
            <a:off x="131763" y="2349500"/>
            <a:ext cx="119284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defRPr/>
            </a:pPr>
            <a:r>
              <a:rPr kumimoji="0" lang="en-US" sz="5400" b="0" i="1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Managing the App</a:t>
            </a:r>
            <a:endParaRPr kumimoji="0" lang="he-IL" sz="4000" b="0" i="1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cxnSp>
        <p:nvCxnSpPr>
          <p:cNvPr id="10" name="מחבר ישר 9"/>
          <p:cNvCxnSpPr/>
          <p:nvPr/>
        </p:nvCxnSpPr>
        <p:spPr>
          <a:xfrm>
            <a:off x="1127125" y="5767798"/>
            <a:ext cx="0" cy="1088136"/>
          </a:xfrm>
          <a:prstGeom prst="line">
            <a:avLst/>
          </a:prstGeom>
          <a:ln>
            <a:solidFill>
              <a:srgbClr val="102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C6803B-0062-44DE-A71B-6894AE5D7B9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54001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Translations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setTexts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used to bring in </a:t>
            </a:r>
            <a:r>
              <a:rPr lang="en-US" dirty="0" err="1"/>
              <a:t>translations.json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T.span</a:t>
            </a:r>
            <a:r>
              <a:rPr lang="en-US" b="1" dirty="0"/>
              <a:t>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React component that renders span/div/a with provided text prop as an object.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2000" i="1" dirty="0" err="1">
                <a:latin typeface="Courier New" charset="0"/>
                <a:ea typeface="Courier New" charset="0"/>
                <a:cs typeface="Courier New" charset="0"/>
              </a:rPr>
              <a:t>T.span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text={{ key: "welcome",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myName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 "John" }}/&gt;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b="1" dirty="0"/>
              <a:t>Variables can be passed to translation </a:t>
            </a:r>
            <a:r>
              <a:rPr lang="en-US" b="1" dirty="0" err="1"/>
              <a:t>json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770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Translations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735739"/>
            <a:ext cx="5041900" cy="1079500"/>
          </a:xfrm>
        </p:spPr>
      </p:pic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{</a:t>
            </a:r>
            <a:r>
              <a:rPr lang="en-US" b="1" dirty="0" err="1"/>
              <a:t>variableName</a:t>
            </a:r>
            <a:r>
              <a:rPr lang="en-US" b="1" dirty="0"/>
              <a:t>} </a:t>
            </a:r>
            <a:r>
              <a:rPr lang="mr-IN" dirty="0"/>
              <a:t>–</a:t>
            </a:r>
            <a:r>
              <a:rPr lang="en-US" dirty="0"/>
              <a:t> passing variable from </a:t>
            </a:r>
            <a:r>
              <a:rPr lang="en-US" dirty="0" err="1"/>
              <a:t>T.component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{{</a:t>
            </a:r>
            <a:r>
              <a:rPr lang="en-US" b="1" dirty="0" err="1"/>
              <a:t>keyName</a:t>
            </a:r>
            <a:r>
              <a:rPr lang="en-US" b="1" dirty="0"/>
              <a:t>}}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referencing other keys from the same file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046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B79F-E613-41FC-B02D-AC3A8CFF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9DDDE-6BFB-41AC-993D-B7C5C56F0C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4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your previous exercise using standard folder structure</a:t>
            </a:r>
          </a:p>
          <a:p>
            <a:r>
              <a:rPr lang="en-US" dirty="0"/>
              <a:t>Add multi language support to your web app</a:t>
            </a:r>
          </a:p>
          <a:p>
            <a:r>
              <a:rPr lang="en-US" dirty="0"/>
              <a:t>Add language switcher in App navigation </a:t>
            </a:r>
            <a:r>
              <a:rPr lang="en-US" dirty="0" err="1"/>
              <a:t>navbar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2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C9F4-E5A1-4E2C-BD15-72C5EB8AD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47268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Elements</a:t>
            </a:r>
            <a:r>
              <a:rPr lang="en-US" dirty="0"/>
              <a:t> tab</a:t>
            </a:r>
            <a:r>
              <a:rPr lang="mr-IN" dirty="0"/>
              <a:t>–</a:t>
            </a:r>
            <a:r>
              <a:rPr lang="en-US" dirty="0"/>
              <a:t> used to navigate your web page html structure</a:t>
            </a:r>
          </a:p>
          <a:p>
            <a:r>
              <a:rPr lang="en-US" b="1" dirty="0"/>
              <a:t>Console</a:t>
            </a:r>
            <a:r>
              <a:rPr lang="en-US" dirty="0"/>
              <a:t> tab </a:t>
            </a:r>
            <a:r>
              <a:rPr lang="mr-IN" dirty="0"/>
              <a:t>–</a:t>
            </a:r>
            <a:r>
              <a:rPr lang="en-US" dirty="0"/>
              <a:t> displays logging and gives an ability to write JS inside dev tools (Console can be toggled on any tab by using </a:t>
            </a:r>
            <a:r>
              <a:rPr lang="en-US" b="1" dirty="0"/>
              <a:t>ESC key</a:t>
            </a:r>
            <a:r>
              <a:rPr lang="en-US" dirty="0"/>
              <a:t>)</a:t>
            </a:r>
          </a:p>
          <a:p>
            <a:r>
              <a:rPr lang="en-US" b="1" dirty="0"/>
              <a:t>Network</a:t>
            </a:r>
            <a:r>
              <a:rPr lang="en-US" dirty="0"/>
              <a:t> tab </a:t>
            </a:r>
            <a:r>
              <a:rPr lang="mr-IN" dirty="0"/>
              <a:t>–</a:t>
            </a:r>
            <a:r>
              <a:rPr lang="en-US" dirty="0"/>
              <a:t> use to debug network requests</a:t>
            </a:r>
          </a:p>
          <a:p>
            <a:r>
              <a:rPr lang="en-US" b="1" dirty="0"/>
              <a:t>Performance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used for performance capturing</a:t>
            </a:r>
          </a:p>
          <a:p>
            <a:r>
              <a:rPr lang="en-US" b="1" dirty="0"/>
              <a:t>Memory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used for memory audit</a:t>
            </a:r>
          </a:p>
          <a:p>
            <a:r>
              <a:rPr lang="en-US" b="1" dirty="0"/>
              <a:t>Application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manage local storage, session storage, cookies, app cache and more</a:t>
            </a:r>
          </a:p>
          <a:p>
            <a:r>
              <a:rPr lang="en-US" b="1" dirty="0"/>
              <a:t>Security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display security certificates</a:t>
            </a:r>
          </a:p>
          <a:p>
            <a:r>
              <a:rPr lang="en-US" b="1" dirty="0"/>
              <a:t>Audit</a:t>
            </a:r>
            <a:r>
              <a:rPr lang="en-US" dirty="0"/>
              <a:t> tab </a:t>
            </a:r>
            <a:r>
              <a:rPr lang="mr-IN" dirty="0"/>
              <a:t>–</a:t>
            </a:r>
            <a:r>
              <a:rPr lang="en-US" dirty="0"/>
              <a:t> new added tab with various audit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34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/>
              <a:t>Chrome Debugger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Settings | Workspaces</a:t>
            </a:r>
            <a:r>
              <a:rPr lang="en-US" dirty="0"/>
              <a:t> can map between Sources and actual files on disk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782123"/>
            <a:ext cx="7988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3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/>
              <a:t>Chrome Debugger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480" y="966942"/>
            <a:ext cx="6979920" cy="5186363"/>
          </a:xfrm>
        </p:spPr>
        <p:txBody>
          <a:bodyPr/>
          <a:lstStyle/>
          <a:p>
            <a:r>
              <a:rPr lang="en-US" b="1" dirty="0"/>
              <a:t>Settings | Device </a:t>
            </a:r>
            <a:r>
              <a:rPr lang="en-US" dirty="0"/>
              <a:t>gives you ability to add emulated devices for responsive web application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903865"/>
            <a:ext cx="3383280" cy="5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480" y="966942"/>
            <a:ext cx="6979920" cy="5186363"/>
          </a:xfrm>
        </p:spPr>
        <p:txBody>
          <a:bodyPr/>
          <a:lstStyle/>
          <a:p>
            <a:r>
              <a:rPr lang="en-US" b="1" dirty="0"/>
              <a:t>Settings | Throttling </a:t>
            </a:r>
            <a:r>
              <a:rPr lang="en-US" dirty="0"/>
              <a:t>gives you ability to add </a:t>
            </a:r>
            <a:r>
              <a:rPr lang="en-US" b="1" dirty="0"/>
              <a:t>custom </a:t>
            </a:r>
            <a:r>
              <a:rPr lang="en-US" dirty="0"/>
              <a:t>throttle profile to simulate exact network behavior</a:t>
            </a:r>
          </a:p>
          <a:p>
            <a:endParaRPr lang="en-US" b="1" dirty="0"/>
          </a:p>
          <a:p>
            <a:r>
              <a:rPr lang="en-US" dirty="0"/>
              <a:t>Throttling is a way to simulate network speed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903865"/>
            <a:ext cx="3383280" cy="5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4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Source maps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Source maps are mapping files between your original code and </a:t>
            </a:r>
            <a:r>
              <a:rPr lang="en-US" dirty="0" err="1"/>
              <a:t>transpiled</a:t>
            </a:r>
            <a:r>
              <a:rPr lang="en-US" dirty="0"/>
              <a:t> code. </a:t>
            </a:r>
          </a:p>
          <a:p>
            <a:r>
              <a:rPr lang="en-US" dirty="0"/>
              <a:t>Chrome can parse this source maps and display original code inside Chrome 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121653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/>
              <a:t>Application Structure</a:t>
            </a:r>
          </a:p>
          <a:p>
            <a:pPr lvl="1"/>
            <a:r>
              <a:rPr lang="en-US" dirty="0"/>
              <a:t>Sort by type vs Sort by feature</a:t>
            </a:r>
          </a:p>
          <a:p>
            <a:pPr lvl="1"/>
            <a:r>
              <a:rPr lang="en-US" dirty="0"/>
              <a:t>Common filesystem structure</a:t>
            </a:r>
          </a:p>
          <a:p>
            <a:pPr lvl="1"/>
            <a:r>
              <a:rPr lang="en-US" dirty="0"/>
              <a:t>Translations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Chrome Debugger</a:t>
            </a:r>
          </a:p>
          <a:p>
            <a:pPr lvl="1"/>
            <a:r>
              <a:rPr lang="en-US" dirty="0"/>
              <a:t>Source maps</a:t>
            </a:r>
          </a:p>
          <a:p>
            <a:pPr lvl="1"/>
            <a:r>
              <a:rPr lang="en-US" dirty="0"/>
              <a:t>Redbox debugging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React extensions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Introduction to Jest</a:t>
            </a:r>
          </a:p>
          <a:p>
            <a:pPr lvl="1"/>
            <a:r>
              <a:rPr lang="en-US" dirty="0"/>
              <a:t>Test structure</a:t>
            </a:r>
          </a:p>
          <a:p>
            <a:pPr lvl="1"/>
            <a:r>
              <a:rPr lang="en-US" dirty="0"/>
              <a:t>Using enzyme</a:t>
            </a:r>
          </a:p>
          <a:p>
            <a:pPr lvl="1"/>
            <a:r>
              <a:rPr lang="en-US" dirty="0"/>
              <a:t>Jest snapshot testing</a:t>
            </a:r>
          </a:p>
          <a:p>
            <a:pPr lvl="1"/>
            <a:r>
              <a:rPr lang="en-US" dirty="0"/>
              <a:t>Using React storybook for isolated UI development and testing</a:t>
            </a:r>
          </a:p>
          <a:p>
            <a:r>
              <a:rPr lang="en-US" dirty="0"/>
              <a:t>Distribution</a:t>
            </a:r>
          </a:p>
          <a:p>
            <a:pPr lvl="1"/>
            <a:r>
              <a:rPr lang="en-US" dirty="0"/>
              <a:t>Bundling your app</a:t>
            </a:r>
          </a:p>
          <a:p>
            <a:pPr lvl="1"/>
            <a:r>
              <a:rPr lang="en-US" dirty="0"/>
              <a:t>Distributing your app</a:t>
            </a:r>
          </a:p>
        </p:txBody>
      </p:sp>
    </p:spTree>
    <p:extLst>
      <p:ext uri="{BB962C8B-B14F-4D97-AF65-F5344CB8AC3E}">
        <p14:creationId xmlns:p14="http://schemas.microsoft.com/office/powerpoint/2010/main" val="321168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Redbox debugging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966942"/>
            <a:ext cx="10530840" cy="5186363"/>
          </a:xfrm>
        </p:spPr>
        <p:txBody>
          <a:bodyPr/>
          <a:lstStyle/>
          <a:p>
            <a:r>
              <a:rPr lang="en-US" b="1" dirty="0"/>
              <a:t>create-react-app </a:t>
            </a:r>
            <a:r>
              <a:rPr lang="en-US" dirty="0"/>
              <a:t>uses Redbox debugging tool to show errors inside the browser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260"/>
            <a:ext cx="9918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React-</a:t>
            </a:r>
            <a:r>
              <a:rPr lang="en-US" dirty="0" err="1"/>
              <a:t>Devtools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8684"/>
            <a:ext cx="10363200" cy="5186363"/>
          </a:xfrm>
        </p:spPr>
        <p:txBody>
          <a:bodyPr/>
          <a:lstStyle/>
          <a:p>
            <a:r>
              <a:rPr lang="en-US" dirty="0"/>
              <a:t>Chrome extension that lets you inspect your React components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873"/>
            <a:ext cx="8166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B79F-E613-41FC-B02D-AC3A8CFF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9DDDE-6BFB-41AC-993D-B7C5C56F0C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C9F4-E5A1-4E2C-BD15-72C5EB8AD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75400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Introduction to Jest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Comes by default with create-react-app</a:t>
            </a:r>
          </a:p>
          <a:p>
            <a:r>
              <a:rPr lang="en-US" dirty="0"/>
              <a:t>create-react-app comes with basic </a:t>
            </a:r>
            <a:r>
              <a:rPr lang="en-US" b="1" dirty="0"/>
              <a:t>smoke test </a:t>
            </a:r>
            <a:r>
              <a:rPr lang="en-US" dirty="0"/>
              <a:t>for App.js</a:t>
            </a:r>
          </a:p>
          <a:p>
            <a:r>
              <a:rPr lang="en-US" dirty="0"/>
              <a:t>Tests can run by executing </a:t>
            </a:r>
            <a:r>
              <a:rPr lang="en-US" b="1" dirty="0"/>
              <a:t>npm test</a:t>
            </a:r>
          </a:p>
          <a:p>
            <a:r>
              <a:rPr lang="en-US" dirty="0"/>
              <a:t>Test framework from </a:t>
            </a:r>
            <a:r>
              <a:rPr lang="en-US" dirty="0" err="1"/>
              <a:t>facebook</a:t>
            </a:r>
            <a:r>
              <a:rPr lang="en-US" dirty="0"/>
              <a:t> with various awesome features</a:t>
            </a:r>
          </a:p>
          <a:p>
            <a:r>
              <a:rPr lang="en-US" dirty="0"/>
              <a:t>In case you create your app without create-react-app you can use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1800" b="1" dirty="0" err="1"/>
              <a:t>npm</a:t>
            </a:r>
            <a:r>
              <a:rPr lang="en-US" sz="1800" b="1" dirty="0"/>
              <a:t> install --save-dev jest babel-jest babel-preset-es2015 babel-preset-react react-test-renderer</a:t>
            </a:r>
          </a:p>
          <a:p>
            <a:pPr marL="0" indent="0" algn="ctr">
              <a:buNone/>
            </a:pPr>
            <a:endParaRPr lang="en-US" sz="1800" b="1" dirty="0"/>
          </a:p>
          <a:p>
            <a:pPr marL="0" indent="0" algn="ctr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2043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Test structure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describe </a:t>
            </a:r>
            <a:r>
              <a:rPr lang="mr-IN" dirty="0"/>
              <a:t>–</a:t>
            </a:r>
            <a:r>
              <a:rPr lang="en-US" dirty="0"/>
              <a:t> a function that wraps our test and lets us specify test description as well as running custom code before or after each test</a:t>
            </a:r>
          </a:p>
          <a:p>
            <a:r>
              <a:rPr lang="en-US" b="1" dirty="0"/>
              <a:t>it</a:t>
            </a:r>
            <a:r>
              <a:rPr lang="mr-IN" dirty="0"/>
              <a:t>–</a:t>
            </a:r>
            <a:r>
              <a:rPr lang="en-US" dirty="0"/>
              <a:t> single test wrapping function. Every it need to contain </a:t>
            </a:r>
            <a:r>
              <a:rPr lang="en-US" b="1" dirty="0"/>
              <a:t>single</a:t>
            </a:r>
            <a:r>
              <a:rPr lang="en-US" dirty="0"/>
              <a:t> test</a:t>
            </a:r>
          </a:p>
          <a:p>
            <a:r>
              <a:rPr lang="en-US" b="1" dirty="0"/>
              <a:t>expect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used to actually test our component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3050540"/>
            <a:ext cx="5895340" cy="31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expect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expect </a:t>
            </a:r>
            <a:r>
              <a:rPr lang="en-US" dirty="0"/>
              <a:t>is used for assertions and can be used with various helpers.</a:t>
            </a:r>
            <a:r>
              <a:rPr lang="en-US" b="1" dirty="0"/>
              <a:t> </a:t>
            </a:r>
            <a:r>
              <a:rPr lang="en-US" dirty="0"/>
              <a:t>For example: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45360"/>
            <a:ext cx="5837544" cy="26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Enzyme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framework from Airbnb that has various useful </a:t>
            </a:r>
            <a:r>
              <a:rPr lang="en-US" dirty="0" err="1"/>
              <a:t>utils</a:t>
            </a:r>
            <a:r>
              <a:rPr lang="en-US" dirty="0"/>
              <a:t> for traversing React components</a:t>
            </a:r>
          </a:p>
          <a:p>
            <a:r>
              <a:rPr lang="en-US" dirty="0"/>
              <a:t>Enzyme provides </a:t>
            </a:r>
            <a:r>
              <a:rPr lang="en-US" b="1" dirty="0"/>
              <a:t>shallow</a:t>
            </a:r>
            <a:r>
              <a:rPr lang="en-US" dirty="0"/>
              <a:t> and </a:t>
            </a:r>
            <a:r>
              <a:rPr lang="en-US" b="1" dirty="0"/>
              <a:t>mount </a:t>
            </a:r>
            <a:r>
              <a:rPr lang="en-US" dirty="0" err="1"/>
              <a:t>utils</a:t>
            </a:r>
            <a:r>
              <a:rPr lang="en-US" dirty="0"/>
              <a:t> that renders components and lets you inspect state and props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Installation: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0380"/>
            <a:ext cx="5950107" cy="1297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E24E6-4447-4077-84D6-FE230CF521DC}"/>
              </a:ext>
            </a:extLst>
          </p:cNvPr>
          <p:cNvSpPr txBox="1"/>
          <p:nvPr>
            <p:extLst/>
          </p:nvPr>
        </p:nvSpPr>
        <p:spPr>
          <a:xfrm>
            <a:off x="945931" y="5445419"/>
            <a:ext cx="1124606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source-code-pro"/>
              </a:rPr>
              <a:t>npm </a:t>
            </a:r>
            <a:r>
              <a:rPr lang="en-US" sz="4000" dirty="0" err="1">
                <a:solidFill>
                  <a:schemeClr val="tx2"/>
                </a:solidFill>
                <a:latin typeface="source-code-pro"/>
              </a:rPr>
              <a:t>i</a:t>
            </a:r>
            <a:r>
              <a:rPr lang="en-US" sz="4000" dirty="0">
                <a:solidFill>
                  <a:schemeClr val="tx2"/>
                </a:solidFill>
                <a:latin typeface="source-code-pro"/>
              </a:rPr>
              <a:t> --save-dev </a:t>
            </a:r>
            <a:r>
              <a:rPr lang="en-US" sz="4000" b="1" dirty="0">
                <a:solidFill>
                  <a:schemeClr val="tx2"/>
                </a:solidFill>
                <a:latin typeface="source-code-pro"/>
              </a:rPr>
              <a:t>enzyme enzyme-adapter-react-16</a:t>
            </a:r>
            <a:endParaRPr sz="4000" b="1" dirty="0">
              <a:solidFill>
                <a:schemeClr val="tx2"/>
              </a:solidFill>
              <a:latin typeface="source-code-pro"/>
            </a:endParaRPr>
          </a:p>
        </p:txBody>
      </p:sp>
    </p:spTree>
    <p:extLst>
      <p:ext uri="{BB962C8B-B14F-4D97-AF65-F5344CB8AC3E}">
        <p14:creationId xmlns:p14="http://schemas.microsoft.com/office/powerpoint/2010/main" val="412939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Enzyme shallow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9966434" cy="5186363"/>
          </a:xfrm>
        </p:spPr>
        <p:txBody>
          <a:bodyPr/>
          <a:lstStyle/>
          <a:p>
            <a:r>
              <a:rPr lang="en-US" dirty="0"/>
              <a:t>Shallow renders one level of component and lets you inspect its state and props: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Simulate events: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3900"/>
            <a:ext cx="5950107" cy="1297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53" y="3968905"/>
            <a:ext cx="4737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Enzyme mount</a:t>
            </a:r>
          </a:p>
        </p:txBody>
      </p:sp>
      <p:sp>
        <p:nvSpPr>
          <p:cNvPr id="6" name="Content Placeholder 4"/>
          <p:cNvSpPr txBox="1">
            <a:spLocks/>
          </p:cNvSpPr>
          <p:nvPr>
            <p:extLst/>
          </p:nvPr>
        </p:nvSpPr>
        <p:spPr>
          <a:xfrm>
            <a:off x="838200" y="966942"/>
            <a:ext cx="10363200" cy="5186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353839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actually mounts the whole tree in memory.</a:t>
            </a:r>
          </a:p>
          <a:p>
            <a:r>
              <a:rPr lang="en-US" dirty="0"/>
              <a:t>To mount components that use any of </a:t>
            </a:r>
            <a:r>
              <a:rPr lang="en-US" b="1" dirty="0"/>
              <a:t>react-</a:t>
            </a:r>
            <a:r>
              <a:rPr lang="en-US" b="1" dirty="0" err="1"/>
              <a:t>roter</a:t>
            </a:r>
            <a:r>
              <a:rPr lang="en-US" b="1" dirty="0"/>
              <a:t>-</a:t>
            </a:r>
            <a:r>
              <a:rPr lang="en-US" b="1" dirty="0" err="1"/>
              <a:t>dom</a:t>
            </a:r>
            <a:r>
              <a:rPr lang="en-US" dirty="0"/>
              <a:t> components inside you need to wrap it in </a:t>
            </a:r>
            <a:r>
              <a:rPr lang="en-US" b="1" dirty="0" err="1"/>
              <a:t>MemoryRouter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0" y="2651760"/>
            <a:ext cx="5537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C9F4-E5A1-4E2C-BD15-72C5EB8AD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371455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Helpful Jest cli options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--verbose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966942"/>
            <a:ext cx="5892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Helpful Jest cli options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b="1" dirty="0"/>
              <a:t>--coverage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Provides command line report for code coverage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1432282"/>
            <a:ext cx="4747260" cy="50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Jest code coverage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Coverage option also create a web page in </a:t>
            </a:r>
            <a:r>
              <a:rPr lang="en-US" b="1" dirty="0"/>
              <a:t>coverage</a:t>
            </a:r>
            <a:r>
              <a:rPr lang="en-US" dirty="0"/>
              <a:t> folder that display more details on code coverage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2001520"/>
            <a:ext cx="9396359" cy="25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2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Jest code coverage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Shows actual statements that are uncovered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805"/>
            <a:ext cx="935355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9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Jest snapshot testing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Jest provides snapshot testing feature</a:t>
            </a:r>
          </a:p>
          <a:p>
            <a:r>
              <a:rPr lang="en-US" dirty="0"/>
              <a:t>Creates full component snapshots files</a:t>
            </a:r>
          </a:p>
          <a:p>
            <a:r>
              <a:rPr lang="en-US" dirty="0"/>
              <a:t>Compares it against previous ones</a:t>
            </a:r>
          </a:p>
          <a:p>
            <a:r>
              <a:rPr lang="en-US" dirty="0"/>
              <a:t>Indicates whether changes were made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436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Jest snapshot testing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Jest lets you generate snapshot files to match your component 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060"/>
            <a:ext cx="4762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B79F-E613-41FC-B02D-AC3A8CFF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9DDDE-6BFB-41AC-993D-B7C5C56F0C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6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React storybook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Isolated react environment to develop your UI component in isolation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Develop and test your components in API first mindset</a:t>
            </a:r>
          </a:p>
          <a:p>
            <a:pPr lvl="2"/>
            <a:r>
              <a:rPr lang="en-US" dirty="0"/>
              <a:t>Provide visual feedback</a:t>
            </a:r>
          </a:p>
          <a:p>
            <a:pPr lvl="2"/>
            <a:r>
              <a:rPr lang="en-US" dirty="0"/>
              <a:t>Dynamic style guide</a:t>
            </a:r>
          </a:p>
          <a:p>
            <a:pPr lvl="2"/>
            <a:r>
              <a:rPr lang="en-US" dirty="0"/>
              <a:t>Live docs</a:t>
            </a:r>
          </a:p>
          <a:p>
            <a:pPr lvl="1"/>
            <a:r>
              <a:rPr lang="en-US" dirty="0"/>
              <a:t>Cons.</a:t>
            </a:r>
          </a:p>
          <a:p>
            <a:pPr lvl="2"/>
            <a:r>
              <a:rPr lang="en-US" dirty="0"/>
              <a:t>None</a:t>
            </a:r>
          </a:p>
          <a:p>
            <a:pPr lvl="2"/>
            <a:endParaRPr lang="en-US" dirty="0"/>
          </a:p>
          <a:p>
            <a:r>
              <a:rPr lang="en-US" dirty="0">
                <a:hlinkClick r:id="rId3"/>
              </a:rPr>
              <a:t>https://storybook.js.org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00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B79F-E613-41FC-B02D-AC3A8CFF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9DDDE-6BFB-41AC-993D-B7C5C56F0C6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966942"/>
            <a:ext cx="10363200" cy="5186363"/>
          </a:xfrm>
        </p:spPr>
        <p:txBody>
          <a:bodyPr/>
          <a:lstStyle/>
          <a:p>
            <a:r>
              <a:rPr lang="en-US" dirty="0"/>
              <a:t>Research storybook from official documentation and generate storybook for your app</a:t>
            </a:r>
          </a:p>
          <a:p>
            <a:r>
              <a:rPr lang="en-US" dirty="0"/>
              <a:t>Move all your components inside a storybook</a:t>
            </a:r>
          </a:p>
          <a:p>
            <a:r>
              <a:rPr lang="en-US" dirty="0"/>
              <a:t>Write basic tests for all your components</a:t>
            </a:r>
          </a:p>
        </p:txBody>
      </p:sp>
    </p:spTree>
    <p:extLst>
      <p:ext uri="{BB962C8B-B14F-4D97-AF65-F5344CB8AC3E}">
        <p14:creationId xmlns:p14="http://schemas.microsoft.com/office/powerpoint/2010/main" val="193751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Sort by 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 by type </a:t>
            </a:r>
            <a:r>
              <a:rPr lang="mr-IN" dirty="0"/>
              <a:t>–</a:t>
            </a:r>
            <a:r>
              <a:rPr lang="en-US" dirty="0"/>
              <a:t> separate your files by logical type (good for small-medium apps)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/actions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/components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/containers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/services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/images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/reducers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/styles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</a:t>
            </a:r>
            <a:r>
              <a:rPr lang="en-US" dirty="0" err="1"/>
              <a:t>utils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 err="1"/>
              <a:t>index.js</a:t>
            </a: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C9F4-E5A1-4E2C-BD15-72C5EB8AD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38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>
          <a:xfrm>
            <a:off x="838200" y="132081"/>
            <a:ext cx="10363200" cy="723899"/>
          </a:xfrm>
        </p:spPr>
        <p:txBody>
          <a:bodyPr/>
          <a:lstStyle/>
          <a:p>
            <a:r>
              <a:rPr lang="en-US" dirty="0"/>
              <a:t>Bundling your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npm run build</a:t>
            </a:r>
            <a:r>
              <a:rPr lang="en-US" dirty="0"/>
              <a:t> with </a:t>
            </a:r>
            <a:r>
              <a:rPr lang="en-US" b="1" dirty="0"/>
              <a:t>create-react-app</a:t>
            </a:r>
          </a:p>
          <a:p>
            <a:endParaRPr lang="en-US" b="1" dirty="0"/>
          </a:p>
          <a:p>
            <a:r>
              <a:rPr lang="en-US" dirty="0"/>
              <a:t>Rules to consider when bundling your app alone</a:t>
            </a:r>
          </a:p>
          <a:p>
            <a:pPr lvl="1"/>
            <a:r>
              <a:rPr lang="en-US" dirty="0"/>
              <a:t>Minify your JS &amp; CSS</a:t>
            </a:r>
          </a:p>
          <a:p>
            <a:pPr lvl="1"/>
            <a:r>
              <a:rPr lang="en-US" dirty="0"/>
              <a:t>Optimize your </a:t>
            </a:r>
            <a:r>
              <a:rPr lang="en-US" dirty="0" err="1"/>
              <a:t>css</a:t>
            </a:r>
            <a:r>
              <a:rPr lang="en-US" dirty="0"/>
              <a:t> with </a:t>
            </a:r>
            <a:r>
              <a:rPr lang="en-US" dirty="0" err="1"/>
              <a:t>postcss</a:t>
            </a:r>
            <a:r>
              <a:rPr lang="en-US" dirty="0"/>
              <a:t> plugins</a:t>
            </a:r>
          </a:p>
          <a:p>
            <a:pPr lvl="1"/>
            <a:r>
              <a:rPr lang="en-US" dirty="0"/>
              <a:t>Be aware that </a:t>
            </a:r>
            <a:r>
              <a:rPr lang="en-US" dirty="0" err="1"/>
              <a:t>sourceMaps</a:t>
            </a:r>
            <a:r>
              <a:rPr lang="en-US" dirty="0"/>
              <a:t> in prod are good for debugging but allow users to see your code</a:t>
            </a:r>
          </a:p>
          <a:p>
            <a:pPr lvl="1"/>
            <a:r>
              <a:rPr lang="en-US" dirty="0"/>
              <a:t>Try to get rid of unused packages (use chrome dev tools code coverage tool to get rid of dead code)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1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>
          <a:xfrm>
            <a:off x="838200" y="132081"/>
            <a:ext cx="10363200" cy="723899"/>
          </a:xfrm>
        </p:spPr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Distributing your app can be done in tons of ways and mainly a topics of DevOps engineers. </a:t>
            </a:r>
          </a:p>
          <a:p>
            <a:endParaRPr lang="en-US" dirty="0"/>
          </a:p>
          <a:p>
            <a:r>
              <a:rPr lang="en-US" dirty="0"/>
              <a:t>Mostly depends on how your application is served</a:t>
            </a:r>
          </a:p>
          <a:p>
            <a:pPr lvl="1"/>
            <a:r>
              <a:rPr lang="en-US" dirty="0"/>
              <a:t>Served static files from CDN</a:t>
            </a:r>
          </a:p>
          <a:p>
            <a:pPr lvl="1"/>
            <a:r>
              <a:rPr lang="en-US" dirty="0"/>
              <a:t>Use frontend web servers to serve assets</a:t>
            </a:r>
          </a:p>
          <a:p>
            <a:pPr lvl="1"/>
            <a:endParaRPr lang="en-US" dirty="0"/>
          </a:p>
          <a:p>
            <a:r>
              <a:rPr lang="en-US" dirty="0"/>
              <a:t>NGINX, Apache, IIS, Service Fabric, Node</a:t>
            </a:r>
          </a:p>
        </p:txBody>
      </p:sp>
    </p:spTree>
    <p:extLst>
      <p:ext uri="{BB962C8B-B14F-4D97-AF65-F5344CB8AC3E}">
        <p14:creationId xmlns:p14="http://schemas.microsoft.com/office/powerpoint/2010/main" val="2037984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779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3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Sort by feature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>
          <a:xfrm>
            <a:off x="838200" y="723900"/>
            <a:ext cx="10363200" cy="589105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 by feature</a:t>
            </a:r>
            <a:r>
              <a:rPr lang="mr-IN" dirty="0"/>
              <a:t>–</a:t>
            </a:r>
            <a:r>
              <a:rPr lang="en-US" dirty="0"/>
              <a:t> separate your files by feature(</a:t>
            </a:r>
            <a:r>
              <a:rPr lang="en-US" dirty="0" err="1"/>
              <a:t>ish</a:t>
            </a:r>
            <a:r>
              <a:rPr lang="en-US" dirty="0"/>
              <a:t>) (good for any app)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/components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/Notifications</a:t>
            </a:r>
          </a:p>
          <a:p>
            <a:pPr lvl="4">
              <a:lnSpc>
                <a:spcPct val="150000"/>
              </a:lnSpc>
            </a:pPr>
            <a:r>
              <a:rPr lang="en-US" dirty="0"/>
              <a:t>/components</a:t>
            </a:r>
          </a:p>
          <a:p>
            <a:pPr lvl="4">
              <a:lnSpc>
                <a:spcPct val="150000"/>
              </a:lnSpc>
            </a:pPr>
            <a:r>
              <a:rPr lang="en-US" dirty="0" err="1"/>
              <a:t>index.js</a:t>
            </a:r>
            <a:endParaRPr lang="en-US" dirty="0"/>
          </a:p>
          <a:p>
            <a:pPr lvl="4">
              <a:lnSpc>
                <a:spcPct val="150000"/>
              </a:lnSpc>
            </a:pPr>
            <a:r>
              <a:rPr lang="en-US" dirty="0" err="1"/>
              <a:t>actions.js</a:t>
            </a:r>
            <a:endParaRPr lang="en-US" dirty="0"/>
          </a:p>
          <a:p>
            <a:pPr lvl="4">
              <a:lnSpc>
                <a:spcPct val="150000"/>
              </a:lnSpc>
            </a:pPr>
            <a:r>
              <a:rPr lang="en-US" dirty="0" err="1"/>
              <a:t>reducer.js</a:t>
            </a:r>
            <a:endParaRPr lang="en-US" dirty="0"/>
          </a:p>
          <a:p>
            <a:pPr lvl="4">
              <a:lnSpc>
                <a:spcPct val="150000"/>
              </a:lnSpc>
            </a:pPr>
            <a:r>
              <a:rPr lang="en-US" dirty="0" err="1"/>
              <a:t>notifications.css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/scenes(pages)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/Home	</a:t>
            </a:r>
          </a:p>
          <a:p>
            <a:pPr lvl="4">
              <a:lnSpc>
                <a:spcPct val="150000"/>
              </a:lnSpc>
            </a:pPr>
            <a:r>
              <a:rPr lang="en-US" dirty="0"/>
              <a:t>/components</a:t>
            </a:r>
          </a:p>
          <a:p>
            <a:pPr lvl="4">
              <a:lnSpc>
                <a:spcPct val="150000"/>
              </a:lnSpc>
            </a:pPr>
            <a:r>
              <a:rPr lang="en-US" dirty="0" err="1"/>
              <a:t>home.css</a:t>
            </a:r>
            <a:endParaRPr lang="en-US" dirty="0"/>
          </a:p>
          <a:p>
            <a:pPr lvl="4">
              <a:lnSpc>
                <a:spcPct val="150000"/>
              </a:lnSpc>
            </a:pPr>
            <a:r>
              <a:rPr lang="en-US" dirty="0" err="1"/>
              <a:t>index.js</a:t>
            </a:r>
            <a:endParaRPr lang="en-US" dirty="0"/>
          </a:p>
          <a:p>
            <a:pPr lvl="3">
              <a:lnSpc>
                <a:spcPct val="150000"/>
              </a:lnSpc>
            </a:pPr>
            <a:r>
              <a:rPr lang="en-US" dirty="0"/>
              <a:t>/Products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/services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/</a:t>
            </a:r>
            <a:r>
              <a:rPr lang="en-US" dirty="0" err="1"/>
              <a:t>utils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/styles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Common filesystem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>
          <a:xfrm>
            <a:off x="838200" y="723900"/>
            <a:ext cx="10363200" cy="5891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b="1" dirty="0"/>
              <a:t>/components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folder for all components we can reuse across an application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components/</a:t>
            </a:r>
            <a:r>
              <a:rPr lang="en-US" b="1" dirty="0" err="1"/>
              <a:t>hocs</a:t>
            </a:r>
            <a:r>
              <a:rPr lang="en-US" b="1" dirty="0"/>
              <a:t>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here you can put your reusable higher order components</a:t>
            </a:r>
            <a:endParaRPr lang="en-US" b="1" dirty="0"/>
          </a:p>
          <a:p>
            <a:pPr lvl="2">
              <a:lnSpc>
                <a:spcPct val="150000"/>
              </a:lnSpc>
            </a:pPr>
            <a:r>
              <a:rPr lang="en-US" b="1" dirty="0"/>
              <a:t>/scenes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also can be called pages or features </a:t>
            </a:r>
            <a:r>
              <a:rPr lang="mr-IN" dirty="0"/>
              <a:t>–</a:t>
            </a:r>
            <a:r>
              <a:rPr lang="en-US" dirty="0"/>
              <a:t> specific features pages or scenes in your application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/layouts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in case your web application have various layouts or theming options it’s probably good to introduce layouts directory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/services </a:t>
            </a:r>
            <a:r>
              <a:rPr lang="mr-IN" dirty="0"/>
              <a:t>–</a:t>
            </a:r>
            <a:r>
              <a:rPr lang="en-US" dirty="0"/>
              <a:t> May be called </a:t>
            </a:r>
            <a:r>
              <a:rPr lang="en-US" b="1" dirty="0"/>
              <a:t>providers</a:t>
            </a:r>
            <a:r>
              <a:rPr lang="en-US" dirty="0"/>
              <a:t>. Service is self contained module where you define business logic of your app. For example </a:t>
            </a:r>
            <a:r>
              <a:rPr lang="en-US" dirty="0" err="1"/>
              <a:t>authService</a:t>
            </a:r>
            <a:r>
              <a:rPr lang="en-US" dirty="0"/>
              <a:t>, </a:t>
            </a:r>
            <a:r>
              <a:rPr lang="en-US" dirty="0" err="1"/>
              <a:t>geoLocationService</a:t>
            </a:r>
            <a:r>
              <a:rPr lang="en-US" dirty="0"/>
              <a:t> etc. This logic can be reused from web to native apps 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/</a:t>
            </a:r>
            <a:r>
              <a:rPr lang="en-US" b="1" dirty="0" err="1"/>
              <a:t>utils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Will contain small helpful </a:t>
            </a:r>
            <a:r>
              <a:rPr lang="en-US" dirty="0" err="1"/>
              <a:t>utils</a:t>
            </a:r>
            <a:r>
              <a:rPr lang="en-US" dirty="0"/>
              <a:t> for reusable </a:t>
            </a:r>
            <a:r>
              <a:rPr lang="en-US" b="1" dirty="0"/>
              <a:t>non application specific</a:t>
            </a:r>
            <a:r>
              <a:rPr lang="en-US" dirty="0"/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134197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EE698-B5B7-4DA5-BD96-6E5CE92F68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Internationalization (i18n)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594108-7A7F-4748-B5BB-15BD01317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9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Translations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>
          <a:xfrm>
            <a:off x="838200" y="966942"/>
            <a:ext cx="10363200" cy="5507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Multi language applications will definitely have translations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i18n-react</a:t>
            </a:r>
          </a:p>
          <a:p>
            <a:pPr>
              <a:lnSpc>
                <a:spcPct val="150000"/>
              </a:lnSpc>
            </a:pPr>
            <a:r>
              <a:rPr lang="en-US" dirty="0"/>
              <a:t>react-i18next</a:t>
            </a:r>
          </a:p>
          <a:p>
            <a:pPr>
              <a:lnSpc>
                <a:spcPct val="150000"/>
              </a:lnSpc>
            </a:pPr>
            <a:r>
              <a:rPr lang="en-US" dirty="0"/>
              <a:t>i18n with webpack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Let's see examples using i18n-react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npm install --save i18n-react</a:t>
            </a:r>
          </a:p>
        </p:txBody>
      </p:sp>
    </p:spTree>
    <p:extLst>
      <p:ext uri="{BB962C8B-B14F-4D97-AF65-F5344CB8AC3E}">
        <p14:creationId xmlns:p14="http://schemas.microsoft.com/office/powerpoint/2010/main" val="363587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Translations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171098"/>
            <a:ext cx="3870322" cy="3833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9" y="2001676"/>
            <a:ext cx="4801377" cy="924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9" y="3340411"/>
            <a:ext cx="680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637"/>
      </p:ext>
    </p:extLst>
  </p:cSld>
  <p:clrMapOvr>
    <a:masterClrMapping/>
  </p:clrMapOvr>
</p:sld>
</file>

<file path=ppt/theme/theme1.xml><?xml version="1.0" encoding="utf-8"?>
<a:theme xmlns:a="http://schemas.openxmlformats.org/drawingml/2006/main" name="CodeValue">
  <a:themeElements>
    <a:clrScheme name="Code Value">
      <a:dk1>
        <a:srgbClr val="66747C"/>
      </a:dk1>
      <a:lt1>
        <a:srgbClr val="FFFFFF"/>
      </a:lt1>
      <a:dk2>
        <a:srgbClr val="353839"/>
      </a:dk2>
      <a:lt2>
        <a:srgbClr val="FFFFFF"/>
      </a:lt2>
      <a:accent1>
        <a:srgbClr val="509EC3"/>
      </a:accent1>
      <a:accent2>
        <a:srgbClr val="66747C"/>
      </a:accent2>
      <a:accent3>
        <a:srgbClr val="92D050"/>
      </a:accent3>
      <a:accent4>
        <a:srgbClr val="954F72"/>
      </a:accent4>
      <a:accent5>
        <a:srgbClr val="235066"/>
      </a:accent5>
      <a:accent6>
        <a:srgbClr val="D8D8D8"/>
      </a:accent6>
      <a:hlink>
        <a:srgbClr val="509EC3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" id="{AFF8A413-6798-49ED-BCAE-FAFA81BC9853}" vid="{3BC11452-7CE9-4B0F-814D-843A66C9F088}"/>
    </a:ext>
  </a:extLst>
</a:theme>
</file>

<file path=ppt/theme/theme2.xml><?xml version="1.0" encoding="utf-8"?>
<a:theme xmlns:a="http://schemas.openxmlformats.org/drawingml/2006/main" name="Microsoft AzureCon 2015 Template - Color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_v03" id="{4715AF1A-5204-4C1D-AE3F-AB18B0EACD86}" vid="{142F58D1-7453-4167-8D3B-22E918ED6251}"/>
    </a:ext>
  </a:extLst>
</a:theme>
</file>

<file path=ppt/theme/theme3.xml><?xml version="1.0" encoding="utf-8"?>
<a:theme xmlns:a="http://schemas.openxmlformats.org/drawingml/2006/main" name="1_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345ABF7E2764D810D229828B537F9" ma:contentTypeVersion="2" ma:contentTypeDescription="Create a new document." ma:contentTypeScope="" ma:versionID="1a2c697cbf2c98fefdbcdbaed3e17e0b">
  <xsd:schema xmlns:xsd="http://www.w3.org/2001/XMLSchema" xmlns:xs="http://www.w3.org/2001/XMLSchema" xmlns:p="http://schemas.microsoft.com/office/2006/metadata/properties" xmlns:ns2="3e8ac960-0168-4c78-bc75-75550661c3b6" targetNamespace="http://schemas.microsoft.com/office/2006/metadata/properties" ma:root="true" ma:fieldsID="f38b596247c2ea6f27839b7b74c30b24" ns2:_="">
    <xsd:import namespace="3e8ac960-0168-4c78-bc75-75550661c3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ac960-0168-4c78-bc75-75550661c3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6859FA-31FC-403B-B40E-9BA699BC72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9880B-D763-4F56-8A34-796758CE5E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876D23-9ACD-47A6-963B-4E2DF01DA3D7}"/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1712</Words>
  <Application>Microsoft Office PowerPoint</Application>
  <PresentationFormat>Widescreen</PresentationFormat>
  <Paragraphs>277</Paragraphs>
  <Slides>44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Arial Unicode MS</vt:lpstr>
      <vt:lpstr>Calibri</vt:lpstr>
      <vt:lpstr>Consolas</vt:lpstr>
      <vt:lpstr>Courier New</vt:lpstr>
      <vt:lpstr>Mangal</vt:lpstr>
      <vt:lpstr>Segoe UI</vt:lpstr>
      <vt:lpstr>Segoe UI Light</vt:lpstr>
      <vt:lpstr>Segoe UI Semibold</vt:lpstr>
      <vt:lpstr>source-code-pro</vt:lpstr>
      <vt:lpstr>Wingdings</vt:lpstr>
      <vt:lpstr>CodeValue</vt:lpstr>
      <vt:lpstr>Microsoft AzureCon 2015 Template - Color</vt:lpstr>
      <vt:lpstr>1_ערכת נושא Office</vt:lpstr>
      <vt:lpstr>PowerPoint Presentation</vt:lpstr>
      <vt:lpstr>Agenda</vt:lpstr>
      <vt:lpstr>Application Structure</vt:lpstr>
      <vt:lpstr>Sort by type</vt:lpstr>
      <vt:lpstr>Sort by feature</vt:lpstr>
      <vt:lpstr>Common filesystem structure</vt:lpstr>
      <vt:lpstr>Internationalization (i18n)</vt:lpstr>
      <vt:lpstr>Translations</vt:lpstr>
      <vt:lpstr>Translations</vt:lpstr>
      <vt:lpstr>Translations</vt:lpstr>
      <vt:lpstr>Translations</vt:lpstr>
      <vt:lpstr>PowerPoint Presentation</vt:lpstr>
      <vt:lpstr>Exercise</vt:lpstr>
      <vt:lpstr>Debugging</vt:lpstr>
      <vt:lpstr>Chrome Debugger</vt:lpstr>
      <vt:lpstr>Chrome Debugger</vt:lpstr>
      <vt:lpstr>Chrome Debugger</vt:lpstr>
      <vt:lpstr>Chrome Debugger</vt:lpstr>
      <vt:lpstr>Source maps</vt:lpstr>
      <vt:lpstr>Redbox debugging</vt:lpstr>
      <vt:lpstr>React-Devtools</vt:lpstr>
      <vt:lpstr>PowerPoint Presentation</vt:lpstr>
      <vt:lpstr>Testing</vt:lpstr>
      <vt:lpstr>Introduction to Jest</vt:lpstr>
      <vt:lpstr>Test structure</vt:lpstr>
      <vt:lpstr>expect</vt:lpstr>
      <vt:lpstr>Enzyme</vt:lpstr>
      <vt:lpstr>Enzyme shallow</vt:lpstr>
      <vt:lpstr>Enzyme mount</vt:lpstr>
      <vt:lpstr>Helpful Jest cli options</vt:lpstr>
      <vt:lpstr>Helpful Jest cli options</vt:lpstr>
      <vt:lpstr>Jest code coverage</vt:lpstr>
      <vt:lpstr>Jest code coverage</vt:lpstr>
      <vt:lpstr>Jest snapshot testing</vt:lpstr>
      <vt:lpstr>Jest snapshot testing</vt:lpstr>
      <vt:lpstr>PowerPoint Presentation</vt:lpstr>
      <vt:lpstr>React storybook</vt:lpstr>
      <vt:lpstr>PowerPoint Presentation</vt:lpstr>
      <vt:lpstr>Exercise</vt:lpstr>
      <vt:lpstr>Distribution</vt:lpstr>
      <vt:lpstr>Bundling your app</vt:lpstr>
      <vt:lpstr>Distribution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Zuker</cp:lastModifiedBy>
  <cp:revision>51</cp:revision>
  <dcterms:modified xsi:type="dcterms:W3CDTF">2018-12-02T11:09:51Z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0x010100B51345ABF7E2764D810D229828B537F9</vt:lpwstr>
  </property>
</Properties>
</file>